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90" r:id="rId3"/>
    <p:sldId id="287" r:id="rId4"/>
    <p:sldId id="281" r:id="rId5"/>
    <p:sldId id="283" r:id="rId6"/>
    <p:sldId id="284" r:id="rId7"/>
    <p:sldId id="292" r:id="rId8"/>
    <p:sldId id="293" r:id="rId9"/>
    <p:sldId id="294" r:id="rId10"/>
    <p:sldId id="291" r:id="rId11"/>
    <p:sldId id="285" r:id="rId12"/>
    <p:sldId id="295" r:id="rId13"/>
    <p:sldId id="296" r:id="rId14"/>
    <p:sldId id="297" r:id="rId15"/>
    <p:sldId id="280" r:id="rId16"/>
    <p:sldId id="298" r:id="rId17"/>
  </p:sldIdLst>
  <p:sldSz cx="12192000" cy="6858000"/>
  <p:notesSz cx="6858000" cy="9144000"/>
  <p:custDataLst>
    <p:tags r:id="rId1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036" autoAdjust="0"/>
  </p:normalViewPr>
  <p:slideViewPr>
    <p:cSldViewPr snapToGrid="0">
      <p:cViewPr>
        <p:scale>
          <a:sx n="64" d="100"/>
          <a:sy n="64" d="100"/>
        </p:scale>
        <p:origin x="724" y="4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A5C46-69B2-4CFE-A2FD-D399E8699A9E}" type="datetimeFigureOut">
              <a:rPr lang="en-CA" smtClean="0"/>
              <a:pPr/>
              <a:t>2025-04-15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18A15-BF67-41E5-9042-423F48B09F0D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9337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18A15-BF67-41E5-9042-423F48B09F0D}" type="slidenum">
              <a:rPr lang="en-CA" smtClean="0"/>
              <a:pPr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637823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my resources are online at bcmath.ca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918A15-BF67-41E5-9042-423F48B09F0D}" type="slidenum">
              <a:rPr lang="en-CA" smtClean="0"/>
              <a:pPr/>
              <a:t>15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666107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AC496557-95C5-4421-BD08-5927C9E0567E}" type="datetimeFigureOut">
              <a:rPr lang="en-CA" smtClean="0"/>
              <a:pPr/>
              <a:t>2025-04-15</a:t>
            </a:fld>
            <a:endParaRPr lang="en-CA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4" name="Rectangle 13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al 22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Oval 23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Oval 25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Oval 24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908C6A00-C30D-4965-B13B-3F50854B353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6557-95C5-4421-BD08-5927C9E0567E}" type="datetimeFigureOut">
              <a:rPr lang="en-CA" smtClean="0"/>
              <a:pPr/>
              <a:t>2025-04-15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6A00-C30D-4965-B13B-3F50854B353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6557-95C5-4421-BD08-5927C9E0567E}" type="datetimeFigureOut">
              <a:rPr lang="en-CA" smtClean="0"/>
              <a:pPr/>
              <a:t>2025-04-15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6A00-C30D-4965-B13B-3F50854B353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496557-95C5-4421-BD08-5927C9E0567E}" type="datetimeFigureOut">
              <a:rPr lang="en-CA" smtClean="0"/>
              <a:pPr/>
              <a:t>2025-04-15</a:t>
            </a:fld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8C6A00-C30D-4965-B13B-3F50854B3539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AC496557-95C5-4421-BD08-5927C9E0567E}" type="datetimeFigureOut">
              <a:rPr lang="en-CA" smtClean="0"/>
              <a:pPr/>
              <a:t>2025-04-15</a:t>
            </a:fld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n-CA" dirty="0"/>
          </a:p>
        </p:txBody>
      </p:sp>
      <p:sp>
        <p:nvSpPr>
          <p:cNvPr id="9" name="Rectangle 8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8" name="Rectangle 17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Oval 18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0" name="Oval 19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1" name="Oval 20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2" name="Oval 21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Oval 22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908C6A00-C30D-4965-B13B-3F50854B353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6557-95C5-4421-BD08-5927C9E0567E}" type="datetimeFigureOut">
              <a:rPr lang="en-CA" smtClean="0"/>
              <a:pPr/>
              <a:t>2025-04-15</a:t>
            </a:fld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6A00-C30D-4965-B13B-3F50854B3539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6557-95C5-4421-BD08-5927C9E0567E}" type="datetimeFigureOut">
              <a:rPr lang="en-CA" smtClean="0"/>
              <a:pPr/>
              <a:t>2025-04-15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6A00-C30D-4965-B13B-3F50854B3539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496557-95C5-4421-BD08-5927C9E0567E}" type="datetimeFigureOut">
              <a:rPr lang="en-CA" smtClean="0"/>
              <a:pPr/>
              <a:t>2025-04-15</a:t>
            </a:fld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8C6A00-C30D-4965-B13B-3F50854B3539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96557-95C5-4421-BD08-5927C9E0567E}" type="datetimeFigureOut">
              <a:rPr lang="en-CA" smtClean="0"/>
              <a:pPr/>
              <a:t>2025-04-15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C6A00-C30D-4965-B13B-3F50854B353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4" name="Oval 13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496557-95C5-4421-BD08-5927C9E0567E}" type="datetimeFigureOut">
              <a:rPr lang="en-CA" smtClean="0"/>
              <a:pPr/>
              <a:t>2025-04-15</a:t>
            </a:fld>
            <a:endParaRPr lang="en-CA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08C6A00-C30D-4965-B13B-3F50854B3539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CA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3" name="Oval 12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C496557-95C5-4421-BD08-5927C9E0567E}" type="datetimeFigureOut">
              <a:rPr lang="en-CA" smtClean="0"/>
              <a:pPr/>
              <a:t>2025-04-15</a:t>
            </a:fld>
            <a:endParaRPr lang="en-CA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08C6A00-C30D-4965-B13B-3F50854B3539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C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C496557-95C5-4421-BD08-5927C9E0567E}" type="datetimeFigureOut">
              <a:rPr lang="en-CA" smtClean="0"/>
              <a:pPr/>
              <a:t>2025-04-15</a:t>
            </a:fld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sz="1800" dirty="0"/>
          </a:p>
        </p:txBody>
      </p:sp>
      <p:sp>
        <p:nvSpPr>
          <p:cNvPr id="12" name="Oval 11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08C6A00-C30D-4965-B13B-3F50854B3539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cmath.ca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nick.cheng@burnabyschools.ca" TargetMode="External"/><Relationship Id="rId3" Type="http://schemas.openxmlformats.org/officeDocument/2006/relationships/hyperlink" Target="mailto:cindy.wu@burnabyschools.ca" TargetMode="External"/><Relationship Id="rId7" Type="http://schemas.openxmlformats.org/officeDocument/2006/relationships/hyperlink" Target="mailto:chester.cheong@burnabyschools.ca" TargetMode="External"/><Relationship Id="rId2" Type="http://schemas.openxmlformats.org/officeDocument/2006/relationships/hyperlink" Target="mailto:danny.young@burnabyschools.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greg.depaco@burnabyschools.ca" TargetMode="External"/><Relationship Id="rId11" Type="http://schemas.openxmlformats.org/officeDocument/2006/relationships/hyperlink" Target="mailto:olga.vancic@burnabyschools.ca" TargetMode="External"/><Relationship Id="rId5" Type="http://schemas.openxmlformats.org/officeDocument/2006/relationships/hyperlink" Target="mailto:stephanie.langille@burnabyschools.ca" TargetMode="External"/><Relationship Id="rId10" Type="http://schemas.openxmlformats.org/officeDocument/2006/relationships/hyperlink" Target="mailto:andy.chin@burnabyschools.ca" TargetMode="External"/><Relationship Id="rId4" Type="http://schemas.openxmlformats.org/officeDocument/2006/relationships/hyperlink" Target="mailto:sith.chang@burnabyschools.ca" TargetMode="External"/><Relationship Id="rId9" Type="http://schemas.openxmlformats.org/officeDocument/2006/relationships/hyperlink" Target="mailto:briana.desantis@burnabyschools.ca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4142" y="1574158"/>
            <a:ext cx="8360780" cy="4416678"/>
          </a:xfrm>
        </p:spPr>
        <p:txBody>
          <a:bodyPr>
            <a:normAutofit fontScale="90000"/>
          </a:bodyPr>
          <a:lstStyle/>
          <a:p>
            <a:pPr algn="ctr"/>
            <a:r>
              <a:rPr lang="en-CA" sz="3700" dirty="0"/>
              <a:t>Parent Workshop</a:t>
            </a:r>
            <a:br>
              <a:rPr lang="en-CA" sz="3700" dirty="0"/>
            </a:br>
            <a:br>
              <a:rPr lang="en-CA" dirty="0"/>
            </a:br>
            <a:r>
              <a:rPr lang="en-CA" sz="5000" dirty="0"/>
              <a:t>ALL THE THINGS YOU NEED TO KNOW ABOUT </a:t>
            </a:r>
            <a:r>
              <a:rPr lang="en-CA" sz="5000" dirty="0" err="1"/>
              <a:t>Moscrop</a:t>
            </a:r>
            <a:r>
              <a:rPr lang="en-CA" sz="5000" dirty="0"/>
              <a:t> Math Honors!!!</a:t>
            </a:r>
            <a:br>
              <a:rPr lang="en-CA" sz="3500" dirty="0"/>
            </a:br>
            <a:br>
              <a:rPr lang="en-CA" dirty="0"/>
            </a:br>
            <a:br>
              <a:rPr lang="en-CA" dirty="0"/>
            </a:br>
            <a:r>
              <a:rPr lang="en-CA" dirty="0"/>
              <a:t>(Grade 7 Entrance Exam)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6527800" y="6613526"/>
            <a:ext cx="4330032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/>
              <a:t>© Copyright all rights reserved to Homework depot: </a:t>
            </a:r>
            <a:r>
              <a:rPr lang="en-US" sz="1000" dirty="0">
                <a:hlinkClick r:id="rId3"/>
              </a:rPr>
              <a:t>www.BCMath.ca</a:t>
            </a:r>
            <a:r>
              <a:rPr lang="en-US" sz="1000" dirty="0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40CDC3-3282-9BE8-7101-AFE2AFF5239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51790" y="228599"/>
            <a:ext cx="11940210" cy="6390861"/>
          </a:xfrm>
        </p:spPr>
        <p:txBody>
          <a:bodyPr>
            <a:normAutofit/>
          </a:bodyPr>
          <a:lstStyle/>
          <a:p>
            <a:r>
              <a:rPr lang="en-US" dirty="0"/>
              <a:t>#1 in Canada for the Canadian National Math League (CNML), announced just last week!</a:t>
            </a:r>
          </a:p>
          <a:p>
            <a:r>
              <a:rPr lang="en-US" dirty="0"/>
              <a:t>1st in BC for the CIMC (CEMC Intermediate Contest) from Waterloo.</a:t>
            </a:r>
          </a:p>
          <a:p>
            <a:r>
              <a:rPr lang="en-US" dirty="0"/>
              <a:t>3rd in BC for the CSMC (CEMC Senior Contest).</a:t>
            </a:r>
          </a:p>
          <a:p>
            <a:r>
              <a:rPr lang="en-US" dirty="0"/>
              <a:t>In previous years:</a:t>
            </a:r>
          </a:p>
          <a:p>
            <a:r>
              <a:rPr lang="en-US" dirty="0"/>
              <a:t>1st in BC for the Cayley contest</a:t>
            </a:r>
          </a:p>
          <a:p>
            <a:r>
              <a:rPr lang="en-US" dirty="0"/>
              <a:t>2nd in BC for Pascal and Galois</a:t>
            </a:r>
          </a:p>
          <a:p>
            <a:r>
              <a:rPr lang="en-US" dirty="0"/>
              <a:t>11 students qualified for the American Invitational Math Exam (AIME), one of the most competitive math contests in North America.</a:t>
            </a:r>
          </a:p>
          <a:p>
            <a:r>
              <a:rPr lang="en-US" dirty="0"/>
              <a:t>Over 160 students registered for the Pascal, Cayley, and Fermat contests this year—more than 10% of our entire school!</a:t>
            </a:r>
          </a:p>
          <a:p>
            <a:r>
              <a:rPr lang="en-US" dirty="0"/>
              <a:t>Nearly 120 students participated in the CIMC and CSMC.</a:t>
            </a:r>
          </a:p>
          <a:p>
            <a:r>
              <a:rPr lang="en-US" b="1" dirty="0"/>
              <a:t>8 of our Grade 11 students</a:t>
            </a:r>
            <a:r>
              <a:rPr lang="en-US" dirty="0"/>
              <a:t> were invited to the </a:t>
            </a:r>
            <a:r>
              <a:rPr lang="en-US" b="1" dirty="0"/>
              <a:t>Lloyd Auckland Mathematics Workshop</a:t>
            </a:r>
            <a:r>
              <a:rPr lang="en-US" dirty="0"/>
              <a:t>, a prestigious summer program hosted by the University of Waterloo—open only to top contest performers across Canada.</a:t>
            </a:r>
          </a:p>
        </p:txBody>
      </p:sp>
    </p:spTree>
    <p:extLst>
      <p:ext uri="{BB962C8B-B14F-4D97-AF65-F5344CB8AC3E}">
        <p14:creationId xmlns:p14="http://schemas.microsoft.com/office/powerpoint/2010/main" val="1442557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_2335.JPG">
            <a:extLst>
              <a:ext uri="{FF2B5EF4-FFF2-40B4-BE49-F238E27FC236}">
                <a16:creationId xmlns:a16="http://schemas.microsoft.com/office/drawing/2014/main" id="{277C794D-2B64-EFB4-C53A-3162E765817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0492" y="267088"/>
            <a:ext cx="6985585" cy="5239189"/>
          </a:xfrm>
          <a:prstGeom prst="rect">
            <a:avLst/>
          </a:prstGeom>
        </p:spPr>
      </p:pic>
      <p:pic>
        <p:nvPicPr>
          <p:cNvPr id="5" name="Picture 4" descr="tutoring.JPG">
            <a:extLst>
              <a:ext uri="{FF2B5EF4-FFF2-40B4-BE49-F238E27FC236}">
                <a16:creationId xmlns:a16="http://schemas.microsoft.com/office/drawing/2014/main" id="{23CB5D47-B174-EA1E-8EE0-93CC85CE4C9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7600" y="267088"/>
            <a:ext cx="3942522" cy="5256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770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14D12-1DBD-683C-7068-88B929D0F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51" y="274638"/>
            <a:ext cx="11400183" cy="629823"/>
          </a:xfrm>
        </p:spPr>
        <p:txBody>
          <a:bodyPr/>
          <a:lstStyle/>
          <a:p>
            <a:r>
              <a:rPr lang="en-US" b="1" dirty="0"/>
              <a:t>Q: What to DO if your Child is Accepted?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02D27-F2C5-D1DD-67A0-61D1EEC16CC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88233" y="924339"/>
            <a:ext cx="5446646" cy="56056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/>
              <a:t>STUDENT</a:t>
            </a:r>
            <a:br>
              <a:rPr lang="en-US" b="1" u="sng" dirty="0"/>
            </a:br>
            <a:endParaRPr lang="en-US" b="1" u="sng" dirty="0"/>
          </a:p>
          <a:p>
            <a:r>
              <a:rPr lang="en-US" dirty="0"/>
              <a:t> </a:t>
            </a:r>
            <a:r>
              <a:rPr lang="en-US" b="1" dirty="0"/>
              <a:t>Adjust</a:t>
            </a:r>
          </a:p>
          <a:p>
            <a:r>
              <a:rPr lang="en-US" b="1" dirty="0"/>
              <a:t>Learn to be a good student</a:t>
            </a:r>
          </a:p>
          <a:p>
            <a:r>
              <a:rPr lang="en-US" b="1" dirty="0"/>
              <a:t>Homework</a:t>
            </a:r>
          </a:p>
          <a:p>
            <a:r>
              <a:rPr lang="en-US" b="1" dirty="0"/>
              <a:t>Be easy to teach</a:t>
            </a:r>
          </a:p>
          <a:p>
            <a:r>
              <a:rPr lang="en-US" b="1" dirty="0"/>
              <a:t>Attentive &amp; engaged</a:t>
            </a:r>
          </a:p>
          <a:p>
            <a:r>
              <a:rPr lang="en-US" b="1" dirty="0"/>
              <a:t>Be ready to learn</a:t>
            </a:r>
          </a:p>
          <a:p>
            <a:r>
              <a:rPr lang="en-US" b="1" dirty="0"/>
              <a:t>Take Ownership</a:t>
            </a:r>
          </a:p>
          <a:p>
            <a:r>
              <a:rPr lang="en-US" b="1" dirty="0"/>
              <a:t>Emphasize Learning Over Grades</a:t>
            </a:r>
          </a:p>
          <a:p>
            <a:r>
              <a:rPr lang="en-US" b="1" dirty="0"/>
              <a:t>Student NEEDS to Want it MORE than the TEACHER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D7EBBB5-EC7F-E987-D69B-D6E1167762C8}"/>
              </a:ext>
            </a:extLst>
          </p:cNvPr>
          <p:cNvSpPr txBox="1">
            <a:spLocks/>
          </p:cNvSpPr>
          <p:nvPr/>
        </p:nvSpPr>
        <p:spPr>
          <a:xfrm>
            <a:off x="5446646" y="924340"/>
            <a:ext cx="5953538" cy="560567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b="1" u="sng" dirty="0"/>
              <a:t>PARENT</a:t>
            </a:r>
            <a:br>
              <a:rPr lang="en-US" b="1" u="sng" dirty="0"/>
            </a:br>
            <a:endParaRPr lang="en-US" b="1" u="sng" dirty="0"/>
          </a:p>
          <a:p>
            <a:r>
              <a:rPr lang="en-US" b="1" dirty="0"/>
              <a:t>SUPPORT and ENCOURAGE</a:t>
            </a:r>
          </a:p>
          <a:p>
            <a:pPr lvl="1"/>
            <a:r>
              <a:rPr lang="en-US" b="1" dirty="0"/>
              <a:t>GROWTH takes TIME</a:t>
            </a:r>
          </a:p>
          <a:p>
            <a:pPr lvl="1"/>
            <a:r>
              <a:rPr lang="en-US" b="1" dirty="0"/>
              <a:t>It’s OK to struggle</a:t>
            </a:r>
            <a:br>
              <a:rPr lang="en-US" b="1" dirty="0"/>
            </a:br>
            <a:endParaRPr lang="en-US" b="1" dirty="0"/>
          </a:p>
          <a:p>
            <a:r>
              <a:rPr lang="en-US" b="1" dirty="0"/>
              <a:t>Encourage Student to take Responsibility – FLEX, study groups, ask for help, develop proper study habits</a:t>
            </a:r>
            <a:br>
              <a:rPr lang="en-US" b="1" dirty="0"/>
            </a:br>
            <a:endParaRPr lang="en-US" b="1" dirty="0"/>
          </a:p>
          <a:p>
            <a:r>
              <a:rPr lang="en-US" b="1" dirty="0"/>
              <a:t>Be informed: TEAMS, </a:t>
            </a:r>
            <a:r>
              <a:rPr lang="en-US" b="1" dirty="0" err="1"/>
              <a:t>MyED</a:t>
            </a:r>
            <a:endParaRPr lang="en-US" b="1" dirty="0"/>
          </a:p>
          <a:p>
            <a:r>
              <a:rPr lang="en-US" b="1" dirty="0"/>
              <a:t>DON’T Compare, Shame, Blame</a:t>
            </a:r>
          </a:p>
          <a:p>
            <a:r>
              <a:rPr lang="en-US" b="1" dirty="0"/>
              <a:t>Limit Video Games/Phone</a:t>
            </a:r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pPr marL="0" indent="0">
              <a:buFont typeface="Wingding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141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99275-C721-ACB5-9F2D-062A18DBE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8357" y="274638"/>
            <a:ext cx="11290851" cy="689458"/>
          </a:xfrm>
        </p:spPr>
        <p:txBody>
          <a:bodyPr>
            <a:normAutofit/>
          </a:bodyPr>
          <a:lstStyle/>
          <a:p>
            <a:r>
              <a:rPr lang="en-US" sz="3300" b="1" dirty="0"/>
              <a:t>Q: What to Do if Your Child is NOT accepted?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3CA9CEA-BFFE-1D6A-3ADB-6B548247167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88233" y="924339"/>
            <a:ext cx="5446646" cy="56056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u="sng" dirty="0"/>
              <a:t>STUDENT</a:t>
            </a:r>
            <a:br>
              <a:rPr lang="en-US" b="1" u="sng" dirty="0"/>
            </a:br>
            <a:endParaRPr lang="en-US" b="1" u="sng" dirty="0"/>
          </a:p>
          <a:p>
            <a:r>
              <a:rPr lang="en-US" dirty="0"/>
              <a:t> </a:t>
            </a:r>
            <a:r>
              <a:rPr lang="en-US" b="1" dirty="0"/>
              <a:t>KEEP trying and GET help</a:t>
            </a:r>
          </a:p>
          <a:p>
            <a:r>
              <a:rPr lang="en-US" b="1" dirty="0"/>
              <a:t>Do the Math Honors Homework </a:t>
            </a:r>
          </a:p>
          <a:p>
            <a:r>
              <a:rPr lang="en-US" b="1" dirty="0"/>
              <a:t>RESOURCES are available on TEAMS  &amp;  BCMath.ca </a:t>
            </a:r>
          </a:p>
          <a:p>
            <a:r>
              <a:rPr lang="en-US" b="1" dirty="0"/>
              <a:t>Attend LUNCH sessions with </a:t>
            </a:r>
            <a:r>
              <a:rPr lang="en-US" b="1" dirty="0" err="1"/>
              <a:t>Ms</a:t>
            </a:r>
            <a:r>
              <a:rPr lang="en-US" b="1" dirty="0"/>
              <a:t> Wu  (Tuesdays Gr 8) </a:t>
            </a:r>
            <a:br>
              <a:rPr lang="en-US" b="1" dirty="0"/>
            </a:br>
            <a:endParaRPr lang="en-US" b="1" dirty="0"/>
          </a:p>
          <a:p>
            <a:r>
              <a:rPr lang="en-US" b="1" dirty="0"/>
              <a:t>Student NEEDS to Want it MORE than the TEACHER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71EC020-7A45-7CC9-E712-D506F16BF509}"/>
              </a:ext>
            </a:extLst>
          </p:cNvPr>
          <p:cNvSpPr txBox="1">
            <a:spLocks/>
          </p:cNvSpPr>
          <p:nvPr/>
        </p:nvSpPr>
        <p:spPr>
          <a:xfrm>
            <a:off x="5446646" y="924340"/>
            <a:ext cx="5953538" cy="560567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b="1" u="sng" dirty="0"/>
              <a:t>PARENT</a:t>
            </a:r>
            <a:br>
              <a:rPr lang="en-US" b="1" u="sng" dirty="0"/>
            </a:br>
            <a:endParaRPr lang="en-US" b="1" u="sng" dirty="0"/>
          </a:p>
          <a:p>
            <a:r>
              <a:rPr lang="en-US" b="1" dirty="0"/>
              <a:t>SUPPORT and ENCOURAGE</a:t>
            </a:r>
            <a:br>
              <a:rPr lang="en-US" b="1" dirty="0"/>
            </a:br>
            <a:endParaRPr lang="en-US" b="1" dirty="0"/>
          </a:p>
          <a:p>
            <a:r>
              <a:rPr lang="en-US" b="1" dirty="0"/>
              <a:t>Encourage Student to take Responsibility – FLEX, study groups, ask for help, develop proper study habits</a:t>
            </a:r>
            <a:br>
              <a:rPr lang="en-US" b="1" dirty="0"/>
            </a:br>
            <a:endParaRPr lang="en-US" b="1" dirty="0"/>
          </a:p>
          <a:p>
            <a:r>
              <a:rPr lang="en-US" b="1" dirty="0"/>
              <a:t>Be informed: TEAMS, </a:t>
            </a:r>
            <a:r>
              <a:rPr lang="en-US" b="1" dirty="0" err="1"/>
              <a:t>MyED</a:t>
            </a:r>
            <a:endParaRPr lang="en-US" b="1" dirty="0"/>
          </a:p>
          <a:p>
            <a:r>
              <a:rPr lang="en-US" b="1" dirty="0"/>
              <a:t>DON’T Compare, Shame, Blame</a:t>
            </a:r>
          </a:p>
          <a:p>
            <a:r>
              <a:rPr lang="en-US" b="1" dirty="0"/>
              <a:t>Limit Video Games/Phone</a:t>
            </a:r>
          </a:p>
          <a:p>
            <a:endParaRPr lang="en-US" b="1" dirty="0"/>
          </a:p>
          <a:p>
            <a:pPr marL="0" indent="0">
              <a:buFont typeface="Wingdings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034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1B064-5CE7-8A08-9815-BBE4CE8AC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8052" y="274638"/>
            <a:ext cx="10248348" cy="669579"/>
          </a:xfrm>
        </p:spPr>
        <p:txBody>
          <a:bodyPr/>
          <a:lstStyle/>
          <a:p>
            <a:r>
              <a:rPr lang="en-US" dirty="0"/>
              <a:t>Names of PEER TUTORS: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18C2A-F30F-799B-788B-B505D54CA3D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18052" y="992124"/>
            <a:ext cx="9956800" cy="4873752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4372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2DD58-B9C5-41D1-9D59-809576C2A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46C58-6102-41EE-9FDE-22B96A734C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683657" y="2100944"/>
            <a:ext cx="8512628" cy="16437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8100" dirty="0"/>
              <a:t>www.BCMath.ca</a:t>
            </a:r>
          </a:p>
        </p:txBody>
      </p:sp>
    </p:spTree>
    <p:extLst>
      <p:ext uri="{BB962C8B-B14F-4D97-AF65-F5344CB8AC3E}">
        <p14:creationId xmlns:p14="http://schemas.microsoft.com/office/powerpoint/2010/main" val="3999254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4D07F-572C-A5DE-32CB-E84FA02DD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649701"/>
          </a:xfrm>
        </p:spPr>
        <p:txBody>
          <a:bodyPr/>
          <a:lstStyle/>
          <a:p>
            <a:r>
              <a:rPr lang="en-US" dirty="0"/>
              <a:t>Q and A with STUDENT and Alumni’s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764CE-0934-345A-6B96-FA4033601F9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41852" y="1003851"/>
            <a:ext cx="10870096" cy="568518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Winnie Wu – UBC 4</a:t>
            </a:r>
            <a:r>
              <a:rPr lang="en-US" baseline="30000" dirty="0"/>
              <a:t>th</a:t>
            </a:r>
            <a:r>
              <a:rPr lang="en-US" dirty="0"/>
              <a:t> year, Financial Management Program</a:t>
            </a:r>
            <a:br>
              <a:rPr lang="en-US" dirty="0"/>
            </a:br>
            <a:endParaRPr lang="en-US" dirty="0"/>
          </a:p>
          <a:p>
            <a:r>
              <a:rPr lang="en-US" dirty="0"/>
              <a:t>Jenise Yang – UBC 1</a:t>
            </a:r>
            <a:r>
              <a:rPr lang="en-US" baseline="30000" dirty="0"/>
              <a:t>st</a:t>
            </a:r>
            <a:r>
              <a:rPr lang="en-US" dirty="0"/>
              <a:t> Year, Business, scholarship</a:t>
            </a:r>
            <a:br>
              <a:rPr lang="en-US" dirty="0"/>
            </a:br>
            <a:endParaRPr lang="en-US" dirty="0"/>
          </a:p>
          <a:p>
            <a:r>
              <a:rPr lang="en-US" dirty="0"/>
              <a:t>Sisi Jiang – Grade 12, AP Calculus, Waterloo</a:t>
            </a:r>
            <a:br>
              <a:rPr lang="en-US" dirty="0"/>
            </a:br>
            <a:endParaRPr lang="en-US" dirty="0"/>
          </a:p>
          <a:p>
            <a:r>
              <a:rPr lang="en-US" dirty="0"/>
              <a:t>Claire Xiang – Grade 12, AP Calculus, Waterloo</a:t>
            </a:r>
            <a:br>
              <a:rPr lang="en-US" dirty="0"/>
            </a:br>
            <a:endParaRPr lang="en-US" dirty="0"/>
          </a:p>
          <a:p>
            <a:r>
              <a:rPr lang="en-US" dirty="0"/>
              <a:t>Alice Wang – Grade 12, AP Calculus, Waterloo</a:t>
            </a:r>
            <a:br>
              <a:rPr lang="en-US" dirty="0"/>
            </a:br>
            <a:endParaRPr lang="en-US" dirty="0"/>
          </a:p>
          <a:p>
            <a:r>
              <a:rPr lang="en-US" dirty="0"/>
              <a:t>Mia Guo – Grade 11, Math 12 Honors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Purna</a:t>
            </a:r>
            <a:r>
              <a:rPr lang="en-US" dirty="0"/>
              <a:t> Gupta – Grade 11, Math 12 Honors</a:t>
            </a:r>
            <a:br>
              <a:rPr lang="en-US" dirty="0"/>
            </a:br>
            <a:endParaRPr lang="en-US" dirty="0"/>
          </a:p>
          <a:p>
            <a:r>
              <a:rPr lang="en-US" dirty="0"/>
              <a:t>Anushka More – Grade 11, Math 12 Honors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73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A4E88-08F7-370B-D00C-9EAFDA4F8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8372" y="414950"/>
            <a:ext cx="10188028" cy="616114"/>
          </a:xfrm>
        </p:spPr>
        <p:txBody>
          <a:bodyPr>
            <a:noAutofit/>
          </a:bodyPr>
          <a:lstStyle/>
          <a:p>
            <a:r>
              <a:rPr lang="en-US" sz="4500" dirty="0"/>
              <a:t>Entrance Exam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523AD-83CC-E44E-4087-57762CBE291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78372" y="1095703"/>
            <a:ext cx="10891346" cy="5039290"/>
          </a:xfrm>
        </p:spPr>
        <p:txBody>
          <a:bodyPr>
            <a:noAutofit/>
          </a:bodyPr>
          <a:lstStyle/>
          <a:p>
            <a:r>
              <a:rPr lang="en-US" sz="3500" dirty="0"/>
              <a:t>Entrance Exam: 1hour and 45 minutes</a:t>
            </a:r>
          </a:p>
          <a:p>
            <a:r>
              <a:rPr lang="en-US" sz="3500" dirty="0"/>
              <a:t>Start at 3:45pm and END around 5:30pm</a:t>
            </a:r>
          </a:p>
          <a:p>
            <a:r>
              <a:rPr lang="en-US" sz="3500" dirty="0"/>
              <a:t>100 students participating in the entrance exam </a:t>
            </a:r>
          </a:p>
          <a:p>
            <a:r>
              <a:rPr lang="en-US" sz="3500" dirty="0"/>
              <a:t>Top 30 students will be selected for Math 8 Honors</a:t>
            </a:r>
          </a:p>
          <a:p>
            <a:r>
              <a:rPr lang="en-US" sz="3500" dirty="0"/>
              <a:t>If there is a “NEED” we will consider running a 2</a:t>
            </a:r>
            <a:r>
              <a:rPr lang="en-US" sz="3500" baseline="30000" dirty="0"/>
              <a:t>nd</a:t>
            </a:r>
            <a:r>
              <a:rPr lang="en-US" sz="3500" dirty="0"/>
              <a:t> Math 8 Honors class</a:t>
            </a:r>
          </a:p>
          <a:p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190825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E90635-F78E-E42D-6B21-5E8BFD608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10109200" cy="908119"/>
          </a:xfrm>
        </p:spPr>
        <p:txBody>
          <a:bodyPr>
            <a:normAutofit/>
          </a:bodyPr>
          <a:lstStyle/>
          <a:p>
            <a:r>
              <a:rPr lang="en-US" sz="4500" dirty="0"/>
              <a:t>What is Presentation ABOUT?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0547AD-BCA3-B70A-F437-3053C94FFA3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7626" y="1600199"/>
            <a:ext cx="11300791" cy="4899991"/>
          </a:xfrm>
        </p:spPr>
        <p:txBody>
          <a:bodyPr>
            <a:noAutofit/>
          </a:bodyPr>
          <a:lstStyle/>
          <a:p>
            <a:r>
              <a:rPr lang="en-US" sz="2900" dirty="0"/>
              <a:t>Introduction to Teachers of </a:t>
            </a:r>
            <a:r>
              <a:rPr lang="en-US" sz="2900" b="1" dirty="0"/>
              <a:t>Math Department</a:t>
            </a:r>
            <a:r>
              <a:rPr lang="en-US" sz="2900" dirty="0"/>
              <a:t> at </a:t>
            </a:r>
            <a:r>
              <a:rPr lang="en-US" sz="2900" dirty="0" err="1"/>
              <a:t>Moscrop</a:t>
            </a:r>
            <a:endParaRPr lang="en-US" sz="2900" dirty="0"/>
          </a:p>
          <a:p>
            <a:r>
              <a:rPr lang="en-US" sz="2900" dirty="0"/>
              <a:t>What </a:t>
            </a:r>
            <a:r>
              <a:rPr lang="en-US" sz="2900" b="1" dirty="0"/>
              <a:t>Courses</a:t>
            </a:r>
            <a:r>
              <a:rPr lang="en-US" sz="2900" dirty="0"/>
              <a:t> to Take in Math Honors Program</a:t>
            </a:r>
          </a:p>
          <a:p>
            <a:r>
              <a:rPr lang="en-US" sz="2900" b="1" dirty="0"/>
              <a:t>Philosophy/Goals/Preview</a:t>
            </a:r>
            <a:r>
              <a:rPr lang="en-US" sz="2900" dirty="0"/>
              <a:t> of the Honors Program</a:t>
            </a:r>
          </a:p>
          <a:p>
            <a:r>
              <a:rPr lang="en-US" sz="2900" dirty="0"/>
              <a:t>What to do if your child is </a:t>
            </a:r>
            <a:r>
              <a:rPr lang="en-US" sz="2900" b="1" dirty="0"/>
              <a:t>ACCEPTED</a:t>
            </a:r>
            <a:r>
              <a:rPr lang="en-US" sz="2900" dirty="0"/>
              <a:t>  to the Math Honors Program</a:t>
            </a:r>
          </a:p>
          <a:p>
            <a:r>
              <a:rPr lang="en-US" sz="2900" dirty="0"/>
              <a:t>What to do if your child is </a:t>
            </a:r>
            <a:r>
              <a:rPr lang="en-US" sz="2900" b="1" dirty="0"/>
              <a:t>NOT</a:t>
            </a:r>
            <a:r>
              <a:rPr lang="en-US" sz="2900" dirty="0"/>
              <a:t> </a:t>
            </a:r>
            <a:r>
              <a:rPr lang="en-US" sz="2900" b="1" dirty="0"/>
              <a:t>ACCEPTED</a:t>
            </a:r>
            <a:r>
              <a:rPr lang="en-US" sz="2900" dirty="0"/>
              <a:t> to the Math Honors Program</a:t>
            </a:r>
          </a:p>
          <a:p>
            <a:r>
              <a:rPr lang="en-US" sz="2900" dirty="0"/>
              <a:t>Question and Answer Period</a:t>
            </a:r>
          </a:p>
          <a:p>
            <a:r>
              <a:rPr lang="en-US" sz="2900" dirty="0"/>
              <a:t>Q/A with Students and Alumni's </a:t>
            </a:r>
          </a:p>
          <a:p>
            <a:endParaRPr lang="en-US" sz="2900" dirty="0"/>
          </a:p>
          <a:p>
            <a:endParaRPr lang="en-US" sz="2900" dirty="0"/>
          </a:p>
        </p:txBody>
      </p:sp>
    </p:spTree>
    <p:extLst>
      <p:ext uri="{BB962C8B-B14F-4D97-AF65-F5344CB8AC3E}">
        <p14:creationId xmlns:p14="http://schemas.microsoft.com/office/powerpoint/2010/main" val="2841014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6B3E9-BF42-F634-CD4A-BB808AE64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959" y="314394"/>
            <a:ext cx="9956800" cy="616114"/>
          </a:xfrm>
        </p:spPr>
        <p:txBody>
          <a:bodyPr>
            <a:noAutofit/>
          </a:bodyPr>
          <a:lstStyle/>
          <a:p>
            <a:r>
              <a:rPr lang="en-US" sz="3500" b="1" dirty="0"/>
              <a:t>Math Department At </a:t>
            </a:r>
            <a:r>
              <a:rPr lang="en-US" sz="3500" b="1" dirty="0" err="1"/>
              <a:t>Moscrop</a:t>
            </a:r>
            <a:endParaRPr lang="en-US" sz="35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F16B1-BFBE-A28E-6B4B-54DB721A59B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38959" y="1087478"/>
            <a:ext cx="11343289" cy="5346718"/>
          </a:xfrm>
        </p:spPr>
        <p:txBody>
          <a:bodyPr/>
          <a:lstStyle/>
          <a:p>
            <a:r>
              <a:rPr lang="en-US" dirty="0"/>
              <a:t>Mr. Young  (M10/11H, M12H, AP Stats) </a:t>
            </a:r>
            <a:r>
              <a:rPr lang="en-US" dirty="0">
                <a:hlinkClick r:id="rId2"/>
              </a:rPr>
              <a:t>danny.young@burnabyschools.ca</a:t>
            </a:r>
            <a:endParaRPr lang="en-US" dirty="0"/>
          </a:p>
          <a:p>
            <a:r>
              <a:rPr lang="en-US" dirty="0"/>
              <a:t>Ms. Wu (M8H, M9H)	</a:t>
            </a:r>
            <a:r>
              <a:rPr lang="en-US" dirty="0">
                <a:hlinkClick r:id="rId3"/>
              </a:rPr>
              <a:t>cindy.wu@burnabyschools.ca</a:t>
            </a:r>
            <a:endParaRPr lang="en-US" dirty="0"/>
          </a:p>
          <a:p>
            <a:r>
              <a:rPr lang="en-US" dirty="0"/>
              <a:t>Mr. Chang (Math 8/AP Calc) </a:t>
            </a:r>
            <a:r>
              <a:rPr lang="en-US" dirty="0">
                <a:hlinkClick r:id="rId4"/>
              </a:rPr>
              <a:t>sith.chang@burnabyschools.ca</a:t>
            </a:r>
            <a:endParaRPr lang="en-US" dirty="0"/>
          </a:p>
          <a:p>
            <a:r>
              <a:rPr lang="en-US" dirty="0"/>
              <a:t>Ms. </a:t>
            </a:r>
            <a:r>
              <a:rPr lang="en-US" dirty="0" err="1"/>
              <a:t>Langille</a:t>
            </a:r>
            <a:r>
              <a:rPr lang="en-US" dirty="0"/>
              <a:t> (Math Depart. Head) </a:t>
            </a:r>
            <a:r>
              <a:rPr lang="en-US" dirty="0">
                <a:hlinkClick r:id="rId5"/>
              </a:rPr>
              <a:t>stephanie.langille@burnabyschools.ca</a:t>
            </a:r>
            <a:endParaRPr lang="en-US" dirty="0"/>
          </a:p>
          <a:p>
            <a:r>
              <a:rPr lang="en-US" dirty="0"/>
              <a:t>Mr. </a:t>
            </a:r>
            <a:r>
              <a:rPr lang="en-US" dirty="0" err="1"/>
              <a:t>Depaco</a:t>
            </a:r>
            <a:r>
              <a:rPr lang="en-US" dirty="0"/>
              <a:t>  (Calculus 12)  </a:t>
            </a:r>
            <a:r>
              <a:rPr lang="en-US" dirty="0">
                <a:hlinkClick r:id="rId6"/>
              </a:rPr>
              <a:t>greg.depaco@burnabyschools.ca</a:t>
            </a:r>
            <a:endParaRPr lang="en-US" dirty="0"/>
          </a:p>
          <a:p>
            <a:r>
              <a:rPr lang="en-US" dirty="0"/>
              <a:t>Mr. Cheong  (Math 8)        </a:t>
            </a:r>
            <a:r>
              <a:rPr lang="en-US" dirty="0">
                <a:hlinkClick r:id="rId7"/>
              </a:rPr>
              <a:t>chester.cheong@burnabyschools.ca</a:t>
            </a:r>
            <a:endParaRPr lang="en-US" dirty="0"/>
          </a:p>
          <a:p>
            <a:r>
              <a:rPr lang="en-US" dirty="0"/>
              <a:t>Mr. Cheng (Math 9)           </a:t>
            </a:r>
            <a:r>
              <a:rPr lang="en-US" dirty="0">
                <a:hlinkClick r:id="rId8"/>
              </a:rPr>
              <a:t>nick.cheng@burnabyschools.ca</a:t>
            </a:r>
            <a:endParaRPr lang="en-US" dirty="0"/>
          </a:p>
          <a:p>
            <a:r>
              <a:rPr lang="en-US" dirty="0"/>
              <a:t>Ms. DeSantis (Math 9)       </a:t>
            </a:r>
            <a:r>
              <a:rPr lang="en-US" dirty="0">
                <a:hlinkClick r:id="rId9"/>
              </a:rPr>
              <a:t>briana.desantis@burnabyschools.ca</a:t>
            </a:r>
            <a:endParaRPr lang="en-US" dirty="0"/>
          </a:p>
          <a:p>
            <a:r>
              <a:rPr lang="en-US" dirty="0"/>
              <a:t>Ms. Kaur </a:t>
            </a:r>
          </a:p>
          <a:p>
            <a:r>
              <a:rPr lang="en-US" dirty="0"/>
              <a:t>Mr. Hartman</a:t>
            </a:r>
          </a:p>
          <a:p>
            <a:r>
              <a:rPr lang="en-US" dirty="0"/>
              <a:t>Mr. Chin (Principal)   </a:t>
            </a:r>
            <a:r>
              <a:rPr lang="en-US" dirty="0">
                <a:hlinkClick r:id="rId10"/>
              </a:rPr>
              <a:t>andy.chin@burnabyschools.ca</a:t>
            </a:r>
            <a:endParaRPr lang="en-US" dirty="0"/>
          </a:p>
          <a:p>
            <a:r>
              <a:rPr lang="en-US" dirty="0"/>
              <a:t>Ms. </a:t>
            </a:r>
            <a:r>
              <a:rPr lang="en-US" dirty="0" err="1"/>
              <a:t>Vancic</a:t>
            </a:r>
            <a:r>
              <a:rPr lang="en-US" dirty="0"/>
              <a:t> (DH Counsellor)   </a:t>
            </a:r>
            <a:r>
              <a:rPr lang="en-US" dirty="0">
                <a:hlinkClick r:id="rId11"/>
              </a:rPr>
              <a:t>olga.vancic@burnabyschools.ca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5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07575-593E-18A1-9FB7-90044C85D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828" y="211695"/>
            <a:ext cx="11083258" cy="671293"/>
          </a:xfrm>
        </p:spPr>
        <p:txBody>
          <a:bodyPr>
            <a:noAutofit/>
          </a:bodyPr>
          <a:lstStyle/>
          <a:p>
            <a:pPr algn="ctr"/>
            <a:r>
              <a:rPr lang="en-US" sz="3500" b="1" dirty="0"/>
              <a:t>Math Honors COURSES at </a:t>
            </a:r>
            <a:r>
              <a:rPr lang="en-US" sz="3500" b="1" dirty="0" err="1"/>
              <a:t>Moscrop</a:t>
            </a:r>
            <a:r>
              <a:rPr lang="en-US" sz="3500" b="1" dirty="0"/>
              <a:t>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EFD1C-BFD8-CD19-8E76-DF1F9773228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835264" y="1119029"/>
            <a:ext cx="4411287" cy="559676"/>
          </a:xfrm>
          <a:ln w="4762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300" b="1" dirty="0"/>
              <a:t>Math 8 Honors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C9F0E95-BD8A-64D2-EDB4-DCFAE6740252}"/>
              </a:ext>
            </a:extLst>
          </p:cNvPr>
          <p:cNvSpPr txBox="1">
            <a:spLocks/>
          </p:cNvSpPr>
          <p:nvPr/>
        </p:nvSpPr>
        <p:spPr>
          <a:xfrm>
            <a:off x="3835263" y="2321284"/>
            <a:ext cx="4411287" cy="559676"/>
          </a:xfrm>
          <a:prstGeom prst="rect">
            <a:avLst/>
          </a:prstGeom>
          <a:ln w="47625">
            <a:solidFill>
              <a:srgbClr val="FF0000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sz="3300" b="1" dirty="0"/>
              <a:t>Math 9 Honors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43493D9-6FD8-3758-AFC1-81A2E572F3AC}"/>
              </a:ext>
            </a:extLst>
          </p:cNvPr>
          <p:cNvSpPr txBox="1">
            <a:spLocks/>
          </p:cNvSpPr>
          <p:nvPr/>
        </p:nvSpPr>
        <p:spPr>
          <a:xfrm>
            <a:off x="3222598" y="3492335"/>
            <a:ext cx="5636615" cy="559676"/>
          </a:xfrm>
          <a:prstGeom prst="rect">
            <a:avLst/>
          </a:prstGeom>
          <a:ln w="47625">
            <a:solidFill>
              <a:srgbClr val="FF0000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sz="3300" b="1" dirty="0"/>
              <a:t>Math 10/11 Honors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527E776-180D-68AC-7ED0-EC92A0D5C834}"/>
              </a:ext>
            </a:extLst>
          </p:cNvPr>
          <p:cNvSpPr txBox="1">
            <a:spLocks/>
          </p:cNvSpPr>
          <p:nvPr/>
        </p:nvSpPr>
        <p:spPr>
          <a:xfrm>
            <a:off x="1303286" y="4588851"/>
            <a:ext cx="4412502" cy="559676"/>
          </a:xfrm>
          <a:prstGeom prst="rect">
            <a:avLst/>
          </a:prstGeom>
          <a:ln w="47625">
            <a:solidFill>
              <a:srgbClr val="FF0000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sz="3300" b="1" dirty="0"/>
              <a:t>Math 12 Honors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8850FBA-88BD-D2F9-056A-01EDB5D5DD8E}"/>
              </a:ext>
            </a:extLst>
          </p:cNvPr>
          <p:cNvSpPr txBox="1">
            <a:spLocks/>
          </p:cNvSpPr>
          <p:nvPr/>
        </p:nvSpPr>
        <p:spPr>
          <a:xfrm>
            <a:off x="1303286" y="5779411"/>
            <a:ext cx="4386006" cy="559676"/>
          </a:xfrm>
          <a:prstGeom prst="rect">
            <a:avLst/>
          </a:prstGeom>
          <a:ln w="47625">
            <a:solidFill>
              <a:srgbClr val="FF0000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sz="3300" b="1" dirty="0"/>
              <a:t>AP Calculus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D1C28D1-9254-A956-3CCF-BE94D19F3A9D}"/>
              </a:ext>
            </a:extLst>
          </p:cNvPr>
          <p:cNvSpPr txBox="1">
            <a:spLocks/>
          </p:cNvSpPr>
          <p:nvPr/>
        </p:nvSpPr>
        <p:spPr>
          <a:xfrm>
            <a:off x="6878959" y="4739196"/>
            <a:ext cx="3960508" cy="559676"/>
          </a:xfrm>
          <a:prstGeom prst="rect">
            <a:avLst/>
          </a:prstGeom>
          <a:ln w="47625">
            <a:solidFill>
              <a:srgbClr val="FF0000"/>
            </a:solidFill>
          </a:ln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/>
              <a:buNone/>
            </a:pPr>
            <a:r>
              <a:rPr lang="en-US" sz="3300" b="1" dirty="0"/>
              <a:t>AP Statistics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D95815C2-C778-D0D6-36B3-8EF8B3389FC3}"/>
              </a:ext>
            </a:extLst>
          </p:cNvPr>
          <p:cNvSpPr/>
          <p:nvPr/>
        </p:nvSpPr>
        <p:spPr>
          <a:xfrm>
            <a:off x="5715788" y="1779317"/>
            <a:ext cx="730281" cy="4725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51E34DAD-7E93-EF11-CA76-D7CFC69F55E4}"/>
              </a:ext>
            </a:extLst>
          </p:cNvPr>
          <p:cNvSpPr/>
          <p:nvPr/>
        </p:nvSpPr>
        <p:spPr>
          <a:xfrm>
            <a:off x="5715787" y="2950389"/>
            <a:ext cx="730281" cy="4725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E377738-0070-BA89-EC72-E0D28408D7A5}"/>
              </a:ext>
            </a:extLst>
          </p:cNvPr>
          <p:cNvCxnSpPr>
            <a:cxnSpLocks/>
          </p:cNvCxnSpPr>
          <p:nvPr/>
        </p:nvCxnSpPr>
        <p:spPr>
          <a:xfrm flipH="1">
            <a:off x="4189004" y="4121440"/>
            <a:ext cx="1526783" cy="357942"/>
          </a:xfrm>
          <a:prstGeom prst="straightConnector1">
            <a:avLst/>
          </a:prstGeom>
          <a:ln w="190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33F8DA9-8F89-F7DD-0CEA-5E09E36170B6}"/>
              </a:ext>
            </a:extLst>
          </p:cNvPr>
          <p:cNvCxnSpPr>
            <a:cxnSpLocks/>
          </p:cNvCxnSpPr>
          <p:nvPr/>
        </p:nvCxnSpPr>
        <p:spPr>
          <a:xfrm>
            <a:off x="6446068" y="4176136"/>
            <a:ext cx="1239518" cy="412715"/>
          </a:xfrm>
          <a:prstGeom prst="straightConnector1">
            <a:avLst/>
          </a:prstGeom>
          <a:ln w="190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row: Down 15">
            <a:extLst>
              <a:ext uri="{FF2B5EF4-FFF2-40B4-BE49-F238E27FC236}">
                <a16:creationId xmlns:a16="http://schemas.microsoft.com/office/drawing/2014/main" id="{D8B5AB0A-4C0A-CE6C-3AE7-CE0EE193A402}"/>
              </a:ext>
            </a:extLst>
          </p:cNvPr>
          <p:cNvSpPr/>
          <p:nvPr/>
        </p:nvSpPr>
        <p:spPr>
          <a:xfrm>
            <a:off x="3104982" y="5223935"/>
            <a:ext cx="730281" cy="47251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28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1ED69-29F2-738D-A94A-F983AEC60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987" y="274638"/>
            <a:ext cx="10103413" cy="74393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b="1" dirty="0"/>
              <a:t>Additional Courses for Math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B4D23-282C-2746-F707-F38D690837A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73930" y="1206660"/>
            <a:ext cx="11428072" cy="4873752"/>
          </a:xfrm>
        </p:spPr>
        <p:txBody>
          <a:bodyPr>
            <a:noAutofit/>
          </a:bodyPr>
          <a:lstStyle/>
          <a:p>
            <a:r>
              <a:rPr lang="en-US" sz="3300" dirty="0"/>
              <a:t>JUNIOR COURSES:   (LUNCH)</a:t>
            </a:r>
          </a:p>
          <a:p>
            <a:r>
              <a:rPr lang="en-US" sz="3300" dirty="0"/>
              <a:t>Math Challengers Workshops for Grade 8 (Tuesdays)</a:t>
            </a:r>
          </a:p>
          <a:p>
            <a:r>
              <a:rPr lang="en-US" sz="3300" dirty="0"/>
              <a:t>Math Challengers Workshops for Grade 9 (Wednesdays)</a:t>
            </a:r>
          </a:p>
          <a:p>
            <a:pPr marL="0" indent="0">
              <a:buNone/>
            </a:pPr>
            <a:br>
              <a:rPr lang="en-US" sz="3300" dirty="0"/>
            </a:br>
            <a:endParaRPr lang="en-US" sz="3300" dirty="0"/>
          </a:p>
          <a:p>
            <a:r>
              <a:rPr lang="en-US" sz="3300" dirty="0"/>
              <a:t>SENIOR C OURSES: (AFTERSCHOOL - Thursday)</a:t>
            </a:r>
          </a:p>
          <a:p>
            <a:r>
              <a:rPr lang="en-US" sz="3300" dirty="0"/>
              <a:t>Advanced Algebra 12</a:t>
            </a:r>
          </a:p>
          <a:p>
            <a:r>
              <a:rPr lang="en-US" sz="3300" dirty="0"/>
              <a:t>Advanced Number Theory 12</a:t>
            </a:r>
          </a:p>
          <a:p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1669084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AB367-8DDE-19D6-5C9B-CAF44199C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112986"/>
            <a:ext cx="9956800" cy="937936"/>
          </a:xfrm>
        </p:spPr>
        <p:txBody>
          <a:bodyPr>
            <a:normAutofit/>
          </a:bodyPr>
          <a:lstStyle/>
          <a:p>
            <a:r>
              <a:rPr lang="en-US" sz="4500" dirty="0"/>
              <a:t>What is Our Goal?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4AAD57-9DAF-37BF-72B6-DFEF8D6687B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03751" y="914402"/>
            <a:ext cx="11784497" cy="1639957"/>
          </a:xfrm>
        </p:spPr>
        <p:txBody>
          <a:bodyPr>
            <a:normAutofit/>
          </a:bodyPr>
          <a:lstStyle/>
          <a:p>
            <a:r>
              <a:rPr lang="en-US" sz="3300" i="1" dirty="0"/>
              <a:t>We aim to build a thriving math community where students grow together and see math as something exciting, inspiring, and worth pursuing.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32A18D1-D732-B62C-72A0-10C435DD3609}"/>
              </a:ext>
            </a:extLst>
          </p:cNvPr>
          <p:cNvSpPr txBox="1">
            <a:spLocks/>
          </p:cNvSpPr>
          <p:nvPr/>
        </p:nvSpPr>
        <p:spPr>
          <a:xfrm>
            <a:off x="117612" y="2826027"/>
            <a:ext cx="11784497" cy="3843129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300" dirty="0"/>
              <a:t>“Community”  -  students learn math together, Large,</a:t>
            </a:r>
            <a:br>
              <a:rPr lang="en-US" sz="3300" dirty="0"/>
            </a:br>
            <a:endParaRPr lang="en-US" sz="3300" dirty="0"/>
          </a:p>
          <a:p>
            <a:r>
              <a:rPr lang="en-US" sz="3300" dirty="0"/>
              <a:t>“Culture” -  Math is </a:t>
            </a:r>
            <a:r>
              <a:rPr lang="en-US" sz="3300" b="1" dirty="0"/>
              <a:t>cool</a:t>
            </a:r>
            <a:r>
              <a:rPr lang="en-US" sz="3300" dirty="0"/>
              <a:t>, Students </a:t>
            </a:r>
            <a:r>
              <a:rPr lang="en-US" sz="3300" b="1" dirty="0"/>
              <a:t>LOVE</a:t>
            </a:r>
            <a:r>
              <a:rPr lang="en-US" sz="3300" dirty="0"/>
              <a:t> math</a:t>
            </a:r>
            <a:br>
              <a:rPr lang="en-US" sz="3300" dirty="0"/>
            </a:br>
            <a:endParaRPr lang="en-US" sz="3300" dirty="0"/>
          </a:p>
          <a:p>
            <a:r>
              <a:rPr lang="en-US" sz="3300" dirty="0"/>
              <a:t> Classes are  </a:t>
            </a:r>
            <a:r>
              <a:rPr lang="en-US" sz="3300" b="1" dirty="0"/>
              <a:t>E</a:t>
            </a:r>
            <a:r>
              <a:rPr lang="en-US" sz="3300" dirty="0"/>
              <a:t>ngaging, </a:t>
            </a:r>
            <a:r>
              <a:rPr lang="en-US" sz="3300" b="1" dirty="0"/>
              <a:t>M</a:t>
            </a:r>
            <a:r>
              <a:rPr lang="en-US" sz="3300" dirty="0"/>
              <a:t>eaningful, and </a:t>
            </a:r>
            <a:r>
              <a:rPr lang="en-US" sz="3300" b="1" dirty="0"/>
              <a:t>I</a:t>
            </a:r>
            <a:r>
              <a:rPr lang="en-US" sz="3300" dirty="0"/>
              <a:t>nspiring.</a:t>
            </a:r>
            <a:br>
              <a:rPr lang="en-US" sz="3300" dirty="0"/>
            </a:br>
            <a:endParaRPr lang="en-US" sz="3300" dirty="0"/>
          </a:p>
          <a:p>
            <a:r>
              <a:rPr lang="en-US" sz="3300" dirty="0"/>
              <a:t> HELP our students LOVE math and also become very </a:t>
            </a:r>
            <a:br>
              <a:rPr lang="en-US" sz="3300" dirty="0"/>
            </a:br>
            <a:r>
              <a:rPr lang="en-US" sz="3300" dirty="0"/>
              <a:t> GOOD in Math</a:t>
            </a:r>
          </a:p>
        </p:txBody>
      </p:sp>
    </p:spTree>
    <p:extLst>
      <p:ext uri="{BB962C8B-B14F-4D97-AF65-F5344CB8AC3E}">
        <p14:creationId xmlns:p14="http://schemas.microsoft.com/office/powerpoint/2010/main" val="3649411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BA76F-F6E4-6246-4B88-02AC82E83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930" y="85794"/>
            <a:ext cx="10228470" cy="848484"/>
          </a:xfrm>
        </p:spPr>
        <p:txBody>
          <a:bodyPr>
            <a:normAutofit/>
          </a:bodyPr>
          <a:lstStyle/>
          <a:p>
            <a:r>
              <a:rPr lang="en-US" sz="4500" b="1"/>
              <a:t>What is Our Philosophy? </a:t>
            </a:r>
            <a:endParaRPr lang="en-US" sz="45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D41EC7-3ADD-911B-2D59-B0E0107AC0D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99391" y="934279"/>
            <a:ext cx="11993217" cy="19281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300" i="1" dirty="0"/>
              <a:t>We DON”T make things easy—we wants students to grow. Our program meets students where they’re at, then challenges and supports them to rise higher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3956F0-452E-17A5-BAEF-70B1C41CBC16}"/>
              </a:ext>
            </a:extLst>
          </p:cNvPr>
          <p:cNvSpPr txBox="1">
            <a:spLocks/>
          </p:cNvSpPr>
          <p:nvPr/>
        </p:nvSpPr>
        <p:spPr>
          <a:xfrm>
            <a:off x="308111" y="2647123"/>
            <a:ext cx="11784497" cy="412508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300" dirty="0"/>
              <a:t>Students are </a:t>
            </a:r>
            <a:r>
              <a:rPr lang="en-US" sz="3300" b="1" dirty="0"/>
              <a:t>challenged</a:t>
            </a:r>
            <a:r>
              <a:rPr lang="en-US" sz="3300" dirty="0"/>
              <a:t> based on their ability &amp; readiness.</a:t>
            </a:r>
          </a:p>
          <a:p>
            <a:r>
              <a:rPr lang="en-US" sz="3300" dirty="0"/>
              <a:t>Heavy emphasis on </a:t>
            </a:r>
            <a:r>
              <a:rPr lang="en-US" sz="3300" b="1" dirty="0"/>
              <a:t>problem solving</a:t>
            </a:r>
            <a:br>
              <a:rPr lang="en-US" sz="3300" b="1" dirty="0"/>
            </a:br>
            <a:endParaRPr lang="en-US" sz="3300" b="1" dirty="0"/>
          </a:p>
          <a:p>
            <a:r>
              <a:rPr lang="en-US" sz="3300" dirty="0"/>
              <a:t>Build thinkers and not rule-followers/procedures</a:t>
            </a:r>
            <a:br>
              <a:rPr lang="en-US" sz="3300" dirty="0"/>
            </a:br>
            <a:endParaRPr lang="en-US" sz="3300" dirty="0"/>
          </a:p>
          <a:p>
            <a:r>
              <a:rPr lang="en-US" sz="3300" dirty="0"/>
              <a:t>Students are taught to take </a:t>
            </a:r>
            <a:r>
              <a:rPr lang="en-US" sz="3300" b="1" dirty="0"/>
              <a:t>initiative</a:t>
            </a:r>
            <a:r>
              <a:rPr lang="en-US" sz="3300" dirty="0"/>
              <a:t> in their learning.</a:t>
            </a:r>
          </a:p>
        </p:txBody>
      </p:sp>
    </p:spTree>
    <p:extLst>
      <p:ext uri="{BB962C8B-B14F-4D97-AF65-F5344CB8AC3E}">
        <p14:creationId xmlns:p14="http://schemas.microsoft.com/office/powerpoint/2010/main" val="2034540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2C240-732D-ABED-50C8-E93C11F11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613" y="105673"/>
            <a:ext cx="11956774" cy="908119"/>
          </a:xfrm>
        </p:spPr>
        <p:txBody>
          <a:bodyPr>
            <a:noAutofit/>
          </a:bodyPr>
          <a:lstStyle/>
          <a:p>
            <a:r>
              <a:rPr lang="en-US" sz="4500" b="1" dirty="0"/>
              <a:t>What DOES OUR Program Look Like?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EF896-92F0-D691-938A-424DB0A80A3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38539" y="1013792"/>
            <a:ext cx="11748052" cy="15505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i="1" dirty="0"/>
              <a:t>Our students thrive. They engage, collaborate, challenge themselves, and reach remarkable heights in mathematics—</a:t>
            </a:r>
            <a:r>
              <a:rPr lang="en-US" sz="3000" b="1" i="1" dirty="0"/>
              <a:t>together</a:t>
            </a:r>
            <a:r>
              <a:rPr lang="en-US" sz="3000" i="1" dirty="0"/>
              <a:t>.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245FF03-E473-A8DD-94FD-4E94203AB301}"/>
              </a:ext>
            </a:extLst>
          </p:cNvPr>
          <p:cNvSpPr txBox="1">
            <a:spLocks/>
          </p:cNvSpPr>
          <p:nvPr/>
        </p:nvSpPr>
        <p:spPr>
          <a:xfrm>
            <a:off x="308111" y="2647123"/>
            <a:ext cx="11784497" cy="412508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300" dirty="0"/>
              <a:t>Provincial &amp; National Results in Math Competitions</a:t>
            </a:r>
            <a:br>
              <a:rPr lang="en-US" sz="3300" dirty="0"/>
            </a:br>
            <a:endParaRPr lang="en-US" sz="3300" dirty="0"/>
          </a:p>
          <a:p>
            <a:r>
              <a:rPr lang="en-US" sz="3300" dirty="0"/>
              <a:t>High Participation Rate (Over 10%)</a:t>
            </a:r>
            <a:br>
              <a:rPr lang="en-US" sz="3300" dirty="0"/>
            </a:br>
            <a:endParaRPr lang="en-US" sz="3300" dirty="0"/>
          </a:p>
          <a:p>
            <a:r>
              <a:rPr lang="en-US" sz="3300" dirty="0"/>
              <a:t>Students Succeed at a High Level</a:t>
            </a:r>
            <a:br>
              <a:rPr lang="en-US" sz="3300" dirty="0"/>
            </a:br>
            <a:endParaRPr lang="en-US" sz="3300" dirty="0"/>
          </a:p>
          <a:p>
            <a:r>
              <a:rPr lang="en-US" sz="3300" dirty="0"/>
              <a:t>Thriving Math Culture Afterschool</a:t>
            </a:r>
          </a:p>
        </p:txBody>
      </p:sp>
    </p:spTree>
    <p:extLst>
      <p:ext uri="{BB962C8B-B14F-4D97-AF65-F5344CB8AC3E}">
        <p14:creationId xmlns:p14="http://schemas.microsoft.com/office/powerpoint/2010/main" val="359060581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503b8985c2188afbbbe7fcbdfa8b223a4512"/>
  <p:tag name="ISPRING_SCORM_PASSING_SCORE" val="100.0000000000"/>
  <p:tag name="GENSWF_OUTPUT_FILE_NAME" val="m8pch92"/>
  <p:tag name="ISPRING_RESOURCE_PATHS_HASH_2" val="fdcba45fd829ac24d58c3eb693d1b4a7d1be366"/>
  <p:tag name="ISPRING_ULTRA_SCORM_COURSE_ID" val="E32EA481-699B-4808-9247-B1CEAA2136E0"/>
  <p:tag name="ISPRING_SCORM_RATE_SLIDES" val="1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Content List"/>
  <p:tag name="ISPRINGCLOUDFOLDERID" val="0"/>
  <p:tag name="ISPRINGCLOUDFOLDERPATH" val="Content List"/>
  <p:tag name="ISPRING_PLAYERS_CUSTOMIZATION" val="UEsDBBQAAgAIALtVaUbO8+LqUwQAAA0QAAAdAAAAdW5pdmVyc2FsL2NvbW1vbl9tZXNzYWdlcy5sbmetV/9u2zYQ/r9A34EQUGADNrcd0KIYEgeyxNhCZMmV6DjZDwiMxNhEKDGVKLfZX3uaPdieZEdKbuykg6SkgG1YtO+74913H49HJ19ygbasrLgsjq23ozcWYkUqM16sj60lOf35g4UqRYuMClmwY6uQFjoZv3xxJGixrumawfeXLxA6yllVwWM11k/3z4hnx9ZikjjhfGEHl4kfTsNk4k2tsSPzW1rcIV+u5R/lD7+8//Dl7bv3Px69bi37AMVz2/cPoZBBevemB1BAotBPAA37SYAviDXWn8PswiXxvQBb4/bLMOtFhM+tsf7stFtGEQ5IEvueixMvToKQmFz4mGDXGl/KGm3oliEl0Zazz0htGFRS8ZKhSvDM/JBKWChq1uXMDee2FyQRjknkOcQLA2scy7K8+8nA0lptZAnuKpTxil4JlhmfwBnz+23JKnBNFXAKwUttOPxT5pQXo07Xkb3ygmlCwtCPExy4uxVrjIsMuSXVbgaiRHaMIwAoacXKJ9gmhmXGHNlCDEOYedOZD2+iQ5jx9UbAWw2NY4GhBgtWdFkBR3AE7IrjVRi5OmngClF0S6vqsyyzA37sF6oL2AucECjokD1wojF2wFBjDspRlixVXWBzHMf2FCeT8AKIDH0XDrEIz6DdzoZYXOIYWgTHXTaBfe5NbU143WI7/u/6K6WazuIO0TQFO52+LZd1BSs6pdAFptOqYV5i/HEJVfNs/xtd3ABCYk291nzLIIQy62YPaIqDXc2fj0vvt+TU9nzsJkAoN1wlxIiddkZBHgqpEBVC6g2AX5ptaZEydMVSWgPh7+BvGc/M33SxTSSfav4XoqqVlletKgUuvng1el5oHvFBTVe0LHr0+QOoA018vNm8rmCnSrH8VnXtYi8To+8SxXP3pbvufzfVpy7P3NED/0O3EzfCNPGg2ydc9rfAcBRp8YXTQ/S38oJTcLRo9A0E0CuuB/gMwhYgkOipGOeQ+YMQzqEiA+xXeBJ7ROeYXVVcdZ7ZplBNvb/NkRSGJMEUu+fJFbuW0P+C0W1zdIOEG+KMnuBsECH2JosDnW5RAgho3YwPEJLgOew/64G5nONdBht5PcjEStYiM3Im+I2RWKhNnbPHM8t1KXOzKmi166VG4U+eE0Wzuahxuhhw9sbYjpxZ4tiBg/W4q3tY9DQCLuuYfBInvj3R5kDqnKp0A+fKtayLrCdQM7G6+NQGsDalMaNluvn37396YjyIpFlF7eqvg0CgQ7Uu4a9gvwdSserPLhBiTw7tzEMfq3bC39n1HPiJB3T4LpM0bQ6tXOawNOr2C2xri2YTYjuzORAyNvyTdZl2jyn7CHM7OgNRMrOoNZ7T8gYUjUgpBqGYVGsCqmHe7y9ZtRK8YENsn3cm6A0Tb5HYrmtunNB8gqc3zVmawVydtldPAVfPvmDOzA5A8B7gsYyrgYDmjNnJCzR683zf5tvHR87Xp8pc3I9e793j/wNQSwMEFAACAAgAu1VpRiXfYoO9BAAAyxYAACcAAAB1bml2ZXJzYWwvZmxhc2hfcHVibGlzaGluZ19zZXR0aW5ncy54bWzNWN1uGjkUvucprFn1siFJk2waAREhg4LKX2GybbRaITNjGG889tT2QOnVPk0fbJ9kj3EgEAjxbEUU5YLgOec7P/b5/DGly+8JQxMiFRW87B0dHHqI8FBElI/L3m1Qf3/uIaUxjzATnJQ9Ljx0WSmU0mzIqIr7RGswVQhguLpIddmLtU4visXpdHpAVSrNU8EyDfjqIBRJMZVEEa6JLKYMz+BDz1KivEqhgFDJLrVElDGCaAQpcGqyw6zOsIq9ojUb4vB+LEXGo5pgQiI5Hpa9386r5m9hY6GuaUK4KU5VYNEs6wscRdTkg1mf/iAoJnQcQ+JHhycemtJIx2Xvw+GxwQH74ibOHN1WgQ1OTUA5XD8ESIjGEdbYfrURJRkRCX0lqqJlRgB0bW3FUpPverlgl6IZxwkNA3iCTK/K3nUw6Pl1v+e3a/7gtte0qTp7BI2g6Tv59JuNa3/Q7gR+f3ATtJq5nQL/a5DDKW9mzvDdnt/324HfG1w1Ojk93JN69PFb1UYzp88X/6rfCPJGaldbeV26N522m0+t0+pW23e5Uru56/q9ZqP9aRB0Os2g0X30mp/7lRNeKq4PSwmGSmRybSQWbNGNhRZPJkMRDWzFsByTQNQpzPAIM0U89HdKxp8zzKiembkGUrsnJK2qlIS6Z2a27Jk59B7hLCCkBsFWGOF0yQgfT9aqL9rwK5VtT7QElJdiPmuK8atnf3q2zP747Hx3+tvSLGGtcRgD8ekFb62uLKxGgq9RlvmOhoJFy4JIMiRRGydkhc/795TXwfLIQyM4RAxKrUqKmYeohtLDpbPKhkpTPb9B6quWCLDgpiKo1d9oRRhjCfWp1fWHrhvODit/toUm6i/bCLv0nKnPI3Qt8RRuMhfzLuEuZjewScxsFJFOSUiscliiKmMuxr3FwLkYt7C8JxIFQjAn++5iJFCDj4RT7gmmTnl/IUNFNXExvaJOoTuZZpQ7Ic6PjlOWImMRmokMMXpPkBYIOpIl8F9M0KqCQCMpkvkqqByNFKNwrCeUTEl06RLoDkIkGXiaMWZE2wjfMvoDDclISMAleAIHGNapsvgHuYBTrNQjKF7k+M7ew432tf/1nSkQRxMMmiYfOLAKSVK9D3wMtXMBIRgT0M0VCOhMiDMYFbM/EY3mZi5lOseO8WS+6WYj56Cw3RTysZjwIAT+ozwjroAh5khwNkM4hJFV5ghNqMgUrNjDYqHV/0rQuiLK56mOgaYhmIzcSOfw6PjDyenZ7+cfLw6K//7z8/1Opwfd0GXYRLPCobZToTp7PlHDL/g9ozrdvJ5ozxecnlWgzn5509yhRp09twg/Z9+nytTZcUOfvuC5Q6W+4LlDq2741oVMDFFFGydh+0+dB5W1qURKRaOQtgumua57i3qp71d7tRsEe3TbDPoXbtckgoaFMZDKyPxUd7qFbwPYDt8J3nTdSYb0/D+cAGEDnZjTLWy741TwJ0eZZmRDd0UyOKUAd/7YCgy49RlNQDJFr0bnv0Kuz43UPnl5b3z1KszxSz+1LO3siTkIlmEMh2hvB+/NM/M+2/uWOma/LV/urL3NWb4hWX9lap4klNME+mgE6PI9a+X05LBU3P6oUAC09RfQlcJ/UEsDBBQAAgAIALtVaUZISKwfsQIAAFEKAAAhAAAAdW5pdmVyc2FsL2ZsYXNoX3NraW5fc2V0dGluZ3MueG1slVbbbtswDH3fVwTZe9xd0wFqgDTNgALdWqxF32WbsYXIkiHJ6fL307WWEzv2QhSIyHNIihelSO4JW32YzVDGKRfPoBRhhTSaoJuR/GaeNkpxtsg4U8DUgnFRYTpfffxpPyixyDEWP4CYytnhDNowS/uZQvExvi2NDBEyXtWYHR94wRcpzvaF4A3LR1MrjzUIStheI69+LDfbwQCUSHWvoOrktL02Mo1SC5ASTErft0ZGWRSnQEOkK/uZyGlDXb79Ce1AJFGWtv5kZIhW4wK6Rb5eGxnGM+2925WlkcsEBX+Vhn75bGQQSvERRNf53VcjgwxeN/X/zEgteGEK2uVcbuI7h3Kc6/UzWV0ZGSWYC5lAo13w5bF3vYtA/mu898isq+D0ydT15EEwTU8prJRoACXh5Gyy5G+PjdL7AasdplIDYlULetJJP+FGBjddXYv7A2+E5bEvr2khr5w2FWxcwpG7rr7Fbza39q2Inb7rogwFHLwySrFVtsjfuq5nyEjZIp8pyeGR0eMZ/NTiOKHHt9h383L5tRUY1sfcW8MpWE2kB7O5MgrtFQFT8RxW0qTzQiowbUOJ1bmUkrOcEMMHUmBFOPtlcOnRXkai5MTgR61/sJAiikLfvNkc9Ssd98uex8fR/Si0d3PnmdJv+M0cK4WzstI/SnI+8zy9JNrNPOlnmFdSw0Hcsx2fyKmw2IN44ZxOjcK4gqlY7hZrAI2SqAAo6a8w8j76Ss+aKgWx1R0jEEamq3O4khQl1X/qlcAb5MHoGzZgdVRVan8ME/oOjzR+AACLrAwT6w7OUjVUEQoHCHsfKeyVh+6GpJ7QoWFbqwfYqXjcvOZkHqMVasfRvxLtnMR+uoYewqtOq5/hLOMjr3Aq7cU6Sz/2JoeXzIxeDHIKP0wd19p+XkKtNP9K/gNQSwMEFAACAAgAu1VpRkFYdiORBAAA3BUAACYAAAB1bml2ZXJzYWwvaHRtbF9wdWJsaXNoaW5nX3NldHRpbmdzLnhtbM1Y3XLiNhS+5yk07uzlQpJN0iwDZAhxBmb5KzjdzXQ6jLAFViNLriTDsld9mj5Yn6RHKBAIhMjtJu3kgnB8vu/8WOf4w5XLrwlDMyIVFbzqHRePPER4KCLKp1XvNrh5f+EhpTGPMBOcVD0uPHRZK1TSbMyoiodEa3BVCGi4Kqe66sVap+VSaT6fF6lKpbkqWKaBXxVDkZRSSRThmshSyvACPvQiJcqrFQoIVaypI6KMEUQjSIFTkx1mTZ0wr2S9xji8n0qR8aghmJBITsdV74eLuvlb+Vima5oQbmpTNTAasy7jKKImHcyG9BtBMaHTGPI+Pjr10JxGOq56H45ODA/4l3Z5luy2CGx4GgKq4fohQEI0jrDG9quNKMmESGgrUTUtMwKkW7YNT02+6rXBmqIFxwkNA7iCTKuq3nUwGvg3/sDvNvzR7aBtU3VGBK2g7Tthhu3WtT/q9gJ/OGoGnXZuUOB/CXKA8mbmTN8f+EO/G/iD0VWrlxPhntQjxu/UW+2cmM/+1bAV5I3UrXfyQvrNXtcN0+h1+vXuXa7Umnd9f9BudT+Ngl6vHbT6j6jlud844ZXS9rBUYKhEJrdGYrUs+rHQ4slkKKJhWTEspyQQNxRmeIKZIh76LSXTnzLMqF6YuYaddk9IWlcpCfXAzGzVM3PoPdJZQkgNgm1shLP1Rvh4ulV9yYbfqGx/ohXYeCnmi7aYvnn2Z+fr7E/OLw6nvy/NCtYahzEsPr3aW5uWlddE8K2VZb6jsWDRuqAJnBIGtdQlxcxDVENt4fqqNh3QN5TB+THY4+KE653iwhhLyFht2h/6aLZwWPulKzRRv9rSrOk5V59H6FriOTyaXNz7hLu4NaHtzLSeSKckJFY5PFGdMRfnwWqEXJw7WN4TiQIhmJN/f3XIUYtPhFPuCaZOeX8mY0U1cXG9ok6he5lmlDsxLo+OU5YiYxFaiAwxek+QFgg6kiXwX0zQpiZAEymSpZVhpZFiNCJoRsmcRJcuge4gRJIB0gwmI9pG+D2j39CYTIQEXoJncIDBTpXlL+YiTrFSj6R4leM7+2Rtda/9L+9MgTiaYVAp+chhT5Ak1a/Bj6F2LiAEYwK6uUEBnQlxBqNi7k9Eo6WbS5nOsWM8W950cyOXpHC7KeRjOeFCCPuL8oy4EoaYI8HZAuEQRlaZIzSjIlNgsYfFUqt/lKCFIsqXqU5BR0MwGbktnaPjkw+nZ+c/XnwsF0t//fHn+4OgByXQZ9hEs1KgcVBzOiOf6NsXcM/oSDfUEzX5AuhZTemMy5vmAX3pjNwj5ZyxT7WmM3BHcb6APKA7X0AeUJ872BshE7Ooop2TsP/Hy4Nu2lUilZLRLfsl0FKpvY0CGvr1QaOJoOu37WBYdnvwIWhBGMOamJif007P1dsAGuw70Zs+OgmLgf+zEyHcEqdd6Ba223Mq+JOj8DJCoL8hApxSgKf41EoGeI4zmoAIit5sQf+bdfnckLzmpn21DfQmu+DwzyG7Kb7XLiBYhjEci1c7Sv/99vyuDfs/9cB+W78k2Xorsn7TsP3qsQD27TeytcLfUEsDBBQAAgAIALtVaUaSRrCZqQEAAEMGAAAfAAAAdW5pdmVyc2FsL2h0bWxfc2tpbl9zZXR0aW5ncy5qc42UTU/DMAyG7/sVVbiiaXwOuE0wJCQOSOyGOGSd11VL4ypJC2Paf6fOvpo0YcSXxHnyOnYUr3tJM1jKkodkbed2/eaurQ/IZ1QF565fRPwF+ZkW+QwmeQEil8A8pN4fPbg3RyIkzKQVna7eSVa39BjSzpwL3cbLgIQK+HTocB0AvwK+79DhHye1XVrblFp1nlbGoOynKA1I05eoCm4ZdvZsRztDD8Ya1Al0zlNwRId2xMij4s2QrM2lWJRcrl4xw/6Up8tMYSVnsfiLVQmqefHlFhjcDx/HjpzItXkxUPiBx3dkcbJUoDXs4t6OyYKw4FMQLd2BHX+gjnA3IY+uc52bPT26IGvTJc+gU6W7EZmLyUarU80hWZcz8G22xNUlmUMIvgLVkXq6JnNALKvyHw9YKsyoIh20W/MDKpDPcpntQg/IghxdlmRj1Tsmaq//xJwvhN4XWoR+XxFrHaF/7/nMQdCJq724r6G40Zblg/FuFe1Czm2M30ho/ZEwbgxPF0XTH5rmSDUH3cxBvcg5kqPgaglqgijsvkQDdoKVsQ06+fSzOXGf3uYXUEsDBBQAAgAIALtVaUYa2uo7qgAAAB8BAAAaAAAAdW5pdmVyc2FsL2kxOG5fcHJlc2V0cy54bWydjzEPwiAQhXd+BbldsFvTAN1M3Bx0NhVRSejRcNT684XUGGeHS+5d3vdeTvWvMfCnS+QjamjEFrhDG68e7xpOx92mBU55wOsQIjoNGIH3hinftHhIjlwmXiKQNDxynjopl2URnqZUEiiGOZdgEjaOsswYUVZSTisKK9v5v+jPDQxjnKvL7EPeoyl7UauFU7IaKnN2KDzeIshqUPLrrsrOlEtFEUr+PGbYG1BLAwQUAAIACAC7VWlG9YvaeWYAAABoAAAAHAAAAHVuaXZlcnNhbC9sb2NhbF9zZXR0aW5ncy54bWyzsa/IzVEoSy0qzszPs1Uy1DNQUkjNS85PycxLt1UKDXHTtVBSKC5JzEtJzMnPS7VVystXUrC347LJyU9OzAlOLSkBKixWKMhJrEwtCknNBTJKUv0Sc4EqnZx9E0sy9JITlfTtuABQSwMEFAACAAgAMwOBRM6CCTfsAgAAiAgAABQAAAB1bml2ZXJzYWwvcGxheWVyLnhtbK1VTW/bMAw9p8D+g6F7raRd1zSQW3QFih3WoUDWbbdAtRlbi215klw3/fWj/G3P6VZgBwM2xfdI8ZE0u3pOYucJlBYy9cjCnRMHUl8GIg098vD19nhJri7fHbEs5ntQjgg8kqfCAnhMnAC0r0RmEHzPTeSRnsFFZuJkSkglzB65z5C7i7Qk745m6JJqj0TGZCtKi6JwhUZEGmoZ55ZEu75MaKZAQ2pA0SoN4jTYlfk7Gp9EptTsM9A9ZGbeHrgmaTmetRiQFKeuVCE9mc8X9Mfd57UfQcKPRaoNT30gDlZyVpbykfu7OxnkMWhrm7EqyTUYY5MobTNmVmKxTB2tfI9UDpsEtOYhaDdOQ0IrLJ0As23MdVTz6AGt5dU7UfOWfhv7vWncSuVo55zlj7HQER71IZ11EsjoMCpLyuuWHfTQdNCtZSKOgl+5UBCUn9/aFpkvSBWw7bgyT1cXPh7g2y33jVT7G4RhF9UKuq1obiWaW4JaDreNvu4oSHPbLXCTK2hKNWNPIgD5hSvFbVtcGpUDoyNjjaVDMKPVlWuROkFYZJL47B+0sX4jaX7q15QpAf9DmE9I1NZEpAE83wr0MZBgTQ1gsa3NNVns2phdTjp/THp9PTBVOdai4EUcw1UIOIYBN5x2dnoICoprdPFzNcL2Dg6CIxFGMT5mkmF8epAm4Wo3ydA7OAiOpb+bgLbmtox0XMdRM7UdxOjEOmF+ro1MxEvZnoM9Y1ZlH742cs3RdSbag/P5H6M4iNEM5pZMrC771ttXzeG9nVOjO59NVlkG3YrzACbPKq9mFvJs5BPAluexuenn1OzDHnSU89R0THN9x36XxVq8gFOIwP7pFqe2JhHYnvHIh+VpjwH1xO0yCF+apiIyWktSqXlIOYa1eRJQVJhqVj6i6qGSeRqMtHGz7uegY9xV1wq4E8MWM12cYPPJzCPv8aW+y8XZRXeV88VFgy3zuq8CV7m8YVXXCXedQet+bS/C6pnH199QSwMEFAACAAgAu1VpRpgJyTKOCgAAFFoAACkAAAB1bml2ZXJzYWwvc2tpbl9jdXN0b21pemF0aW9uX3NldHRpbmdzLnhtbO1c627juhH+f56CcHCAFiji+63wqtCFTox1bB9Lm+xpURiMzcRCZMmVaO/mwD/6NH2wPkmHlBRLiqxI2XR7spWFBBE535AcDmdIfusdeA+mre485mzM3wgzHVunjJn2vSf9hNBg6ViOO3OpR5koiBchm2zoh4rnWMStII8Re0Xc1YfKHbE8WvHlQwQyoeJ2x5hjny8dm1GbnduOuyFWBe2JtQM9ag2eSvVlnLOn7hNqKD5ZsDuypMm2hm25L9deRMVaagx7DUVOxSydzZbYj2Pn3jm/JcuHe9fZ2as8fVw/bqlrmfbDsZmO3DshbJkeGzG6SemcNsTasJEDtYWp8+ixb325rXT62UCL3FIr3l5L408eWLLBDGMkkHvTM1kE2e306v16KnJL7mma5Zu1dqejnIDY0EYKpt+qD5v9DAyjX9nREI12vX1C2iKP1E1rAmtaWzkxEme726Y6kTzsDdvpGNe551ZOg3VrHbk9zIZZDlnBmj92rzHsDtVsDB8cb+5o6k6/oaY3FDdYzHMG1UhAETGnmgw6vqIb0145X0b2nRMAw3ij8lpPqiHfsVCvK/e0Hry1lFYDdVu4gXtIw20V6vpNrd9UoU5r1NVBNaHC1+vSJQSZdK2Daqz2OWBke9RlI3tFv0rNuHS0Kj6CCxfMD3Ke1Gnx5xC2ehCmaqFWvd1t40NDbjabHaS2tbpWO3S7/a5cR7jWateaB6XXaDaaqN5u1/udQ73baDfhbdjvgJYW7ndQq9tqNbRDAzcAjWRZ0Rrqodvs1+sytIZ7ffUwHCrdWg3V6/VmSzu0O82hUkMg3QQdcrPHDdjUmkqzc5AVud5roqE6VIatA9ZwR22jXgN3arVDS1GatdrRuMfRRc11LM09nNCcLyhMnYLU2qO3xZ1rsNy5LggbdANezmiQ5xT1irD1+ZL4vgtSPG2GQk/5MVb6tBi4CknnmXJQFX/HVkk06ebMmtJZTSTMYAR5kCKAS2e+b+XARRMnwETKzAsL2vJzZhboROrM081j7oSGRNbMkk5JntKZnzbzw8JkJp35eTMXMpI+pTM//BXAHZt82SInEqh05qfOLGgyg0pnfu7MxiRSKJhFJM+XQSIlgDVE9swUf5ZEpTM/fWaiklkUrCfyZyYoJY2C6UQCzYUL8yj0UGTQXKCnRAoWFyk0CxWaLc2JgtdkLBlsoBWY3GhwCYqEypmyUKdXM3ny62I8vZgulNFFRVL9VYn4svxDo9P7Wm93/jioBricmvQreTyO60JCWbuWT9fEmE/HC1CIx4sJ/mxUJP67MHT6yRiPJrgiBX8UVjCb4+uKxH/ngX6az/HEWOjjkYYXI30xmRrCLmNsYK0i/ers0JrsKWIO2pv0C2JriiA8my5FnmWuRAUP2aa9ozna0+byzWhysTCm07G+wBMtLKlI2F4hzSVfwB2KK5rLOp6DDpdAxnwdfCHmX2hAsmUVVnI5urgcw4/BO3Jp3q8t+GGv6M0MT2D+qJ0DeIV1Xb7AC2X6GWYOPG5aEDT9CI72sSDoV6yDZ2A9B2wiX48uZGM0nXDnmmPdmI/UJ89aEhs5tvWIyHIJOATZY286Ow9KuLPRle9jXuGGdPzLJ3DrkTxOcWFfJzJt4cz35p5CL9xVrpmCZaVijc/VL59Gf10M5dEYawuYPG16szDEquftEVgetsMQsSyHDwOaJqs9sZcU3dIl2YGLPYLYylwJsS2BwfPO/GNn/oYIC5bWz8GqnGj488/n39y7kTGGsHJDXDvfEktoi0WG50PewFYSug75fMteGkvEHudv1ZE3GN1M1vWTQ8szR98+rkQXXjEoHfwezyExQjhQTKcQCF+Bx0AM3BDTKgQcTYbQnDgGw+7dRfxwUkjBZBromDjoG9Rcw1zEOnINc1RMxQ1W9JHBrU5v+YY0B1jMnu8H6b7Djw0WhbPZk//c0jsHYoRFyR5mFspNz3eo89e1V9RRwkjM42U0tAeKJtCte3HDiqBjlrnhO/N8aj9d4dCafjiOmeTG2VkrEfss80GEZJiq3ca3zNafNr/dO9fZiFKLeOFi85PCX76xI/4Q5367s0ibOfTqWJ6rlwtVnqiY7xb5Urfy48DNec/Ghr4YywrXAP6+IWy5hoR0x/fw+XX5uz0ND2XQF5hXp8Rdrv/9z3/lV5Poj1+KgtI/F9UDq5jHMfyk728Th1Hv7zn0GLISh4qXnMBgsxxC8++dhTcEtpQNQ1Yvr8BhdOEfzs5d5tp8RJVcyfOPEEbEVq4iXRH3AcKQ4ThWUUVi+NxBWOE+HM8QO2aZNi0I/+a4zgdvjGYLWdPE4QoWimUuH/z0uEIEBfcoyIJTVgF96qU8gUCVUElXJiuuU6SKMCbAuvTfj6tyn5o5ngqOJ1Y4ETs7FjsA28x1rBm/Onh+VwYC/Kbj1qISc/mZKXyLSnhr50swd5IgqAbVaFFSdAZ9mPFdZaAyXpaUnlM4Y60iokFBUu7asSBCqv5oIuLx8iRKVRVxsxbt91PZs47Dhj+oivT8WJiUn9Cv7Jl8pDApr/O0MYUTxjNQsiaKDG87FOJGy/PMHMhQm0BhaN/wLS7DezDmt15epEtBQVxy46yoJLKfYW5osJh5WbTD1RM9HthPefyKY24f9eA8lag4Om8123sHzGQWPe3aYhywAKOzL97T/D+QSVsA/u1s0hh+KWKPW/qhAmcNslxv+D15BQU6PlS4OY+0ThpuG0YzHswKITcimItYXghn8xAeQfiUcybE8Vd6NmhQfWamQTVrggaB2tPzZ+82t9TF4AImDX0zXhaVXoe3HNdiYxaHnaiM4tkaVNtw2AgxkYKYV4ltTbhU/Jdo/WZnMdOiexqGqUhBxDTZox94sDSyPVtmY3rHor4dlBReAkGcOzpiVDpecRImzjapOL+mWMph5NYTo08JVWHeOcaqlEwUhmju7NHo7LDErFdTmgLZU9YfVKMZFgJUCmeVSWRd+AoXOiMuHGMW+g5OM4uZuKpfhJA3I7pyE1ZvQ3QprXY/m5NIIbr6SqvRanwHoqvW76q4W5jowj3+vIbo6mD+FCe6auLzvYkuuc6fYkRXT+ZPQaJr2OVPbqKryfnsRlGiy+f/ixJdL1ovneh6eaJTiC6txp+iRNfLs1QSXSXRlaR0plfyaBK9Z6tIuuO6j38SmsmOrcF51sRDK9MTRwTRrH8ZmLgK47tCfkG4cjbEtM9Lmu1702z+ZQi/m7+ZzjVuQ34ZQgQn8MVxVzGn2Ra7URxN1Cm4pmpE9BtcTajb5FTVElyHLllJCZaUYEkJlpRgSQmWlGBJCZaUYEkJ/lcoQXCTN9m4Ez/tbRx+S31espElG/nu2cjMK+DXk5GRW+xcbGRE/h3TkZE+/b/ykYxuSzqypCPfIx0Z+lTJR0ZZx1jgfImOzFhyefjI7H8a87slJJ++m/deSceu+BQkHdtd/pSkY0k6lqTjeyUdfypZx5J1LFnHknUsWceSdXynPOH/gNIrCbgfnoAr2bOSPSvZs5I9K9mzkj37/t/lK0qflV/mK7/M98bs2ekF8EOTZy8jnnNnzzG/V+osmPhi3FkA+qG+yxdZ2D/GV/kKUGcR0e/AnSXLAAr6Tv7Hz/8BUEsDBBQAAgAIALxVaUaKmlIXtiUAAIUyAAAXAAAAdW5pdmVyc2FsL3VuaXZlcnNhbC5wbmfte2lUU9fbb7RaxblYVERA64AyKihhRrStZVaZZ/lDiAwBwhTCFESLbWVQEQIECGiBQpiRAEkgKpUAIYQKYTCESMMckgAhhEBC3lBp17vW/XLf++Gude/qh6ycs5+9n+H3/Pbezz45+fm23a2D+07uAwAABy1/+PYuAPAFDgDY6bb3S1nL41eWAtnXjsi7t24AavpOzcludoEtbC0AgPrM/WLf3bJ7ufAf3CIBAOXHW58dmVNLIABA96TltxaOsd4chseTkDm3PYsJZQnJCclvxlI9Y6e+1CGMPEvuOfHTkZ2d+/P2Kg5+dcUi9w407Y7Jo12v7hd4fvsN6tMD/8xd3yvfLDjxTbd/xEUJbFWvvXG6mmsUAzNlC99kVkabOVZzBbUwWiUs5Jjgoar4Hr+Nl8jrgRE3vGQ+tSDV8UnSDSZTPHvLPO55EBAFfBgat69ZJvJ8OeyDSOR3qG4uqjPbFaOYsaz0uS6ZIFxOPmbgp3iFqIFeYyU5WYO2ZY1j+z5c44Mt4c/jz4JzwV/ILj/Jy+FgF4czieJl8oCvp34tRNWbLBnxAbxJPD07XuJpvCmiIpKM0sjTTZyO4FbVjf2AlsMZh3CiSTO1a1NsH+l6lMk4t0DtUS1huYcWfFTZJytkwIweTdeymUmANDLyhCGo+VjPVaJlm0tAx6Fn0SMB+pvadm0ZeKOZ4FYISsU0LqqexCndxYCq+rxb3wnYMDSaTVrwU6UTNhi8cZPYxU89+HFBDcWYKeqjbIwL2+fWxMTIoiPta38+QR33jp2YXzqKXvt9GojgA4GIZTVEhEIymMXMkW7ypOMJS098Cg7RSUwJg+mVd1BJwjeX8mmrYPPeVDTZ0IfeC6NfyfG73JEjCXvOMpD5dwdxOCixkzu6hjcQGHHnC2pBEoln6seFcq8c+PEN1oWZMZ9Re9W1N3tqxh1eeWXy7BHrAy47gFRSYgE8jbUDgOSds4DBG7KznhUQGN+xyecNYf3KQsTOgBSe9sRiQYNd+d5C/JeMRxtG9W22M4dwhu0REWZf/rpAXy8OPIU43shac7RT+KavNWNYNpCyKeq6ZbacsykbsXGiv6+VKB/RGNYplJDMN5cwkjoyMxtK5OIydySTo3KKlXhwavz4Ajrr5wLHF0uPzqldoplTMQi7j3qSCNcy5XIq38iy1w+nl6QVTxezH136oOusZif63Zwxh4Z2Hq10wFOKlQIZVYnCVmoiVx1QZvzgCj3vdi63axGKO5kjyeov2FRwt97d8/okmJB/IbNJ9Sh2AFewOWfH5hpkBkH7CC+nnyW9ujIb4PVq+o5W5xwSBMrLcxnCYw0bMlgm9nNjFkAe9ZQfq717A++Oz2ENbRDGjzYdnm8zUyHBqz8QvakQUs9CLCrvx3oICebfytINNs9gj0wZUFb9Jfwd71vSoPhmDmZBukBfIZuRY5vs/3OAqrzqMp3HKayOx2qRbhaB8ew2D4YgiZpUw7qw8XJIj8p35bV9dIFX+V3oFIJSCyPNdwJIhpb9FHNpweUXBa6Tj17aHYn4z7OslJPeHRENz3zJm3kXqCTRUN2Sf3OOj9oluI21yzoov+rWJNxuRVdTTRdeJAKJFHOm/AkFr39FpJYjpoFFyeiPkD2MR50hHgep59vknijqlNTt9MXxTXYAJy77XqEOmA84Pe01yAOv3+okm/XywejE1aAieBEoAGfjwO/ip6ECgwi9QH5vXZXLQXLDQNjVLxm9tUOmrABcb20qjb+PMlcjyKVsfB16dta5rnoTjgD7uNT1bv6WlBdg4rxswhMQeHomjGeS59D5xOek0frnvmSWliQgwALIL1Bmus2k+ZDJfrtz3Ul2pECIw5A53fHtJbojeQxbqxsy1gz3Uv8dRDChms03EBvQDdxGXzdvzhMo0wlW5nVICT38+hp6nfhM4k0mcF0BAC46K+kWMNPQskvueuFPtJ+DC/2/Kzw1bBmyns63gRXGvjBy2yIe+9tzmSw5zxwHtYxn0ZawG8ITBL1MTR22J9vIDqYtY74c6tUKZmjERJWogQp3LQHK7zu7cWbAebZ6aWDZXRKcf8UAvHktFKcnjfPuaBDbOAyAvfPA04Uif9G1zFJQP2XlWsgYFuo6bZoBG9DNgCpZAOnPj/LmXXhzRjG6JjzRySK/V6lTpuglfsJCn7hTMB5T5T+yHEsv69RhGeUsrdWwWv3HQm4dpMaU+jxmvcZeojYyBPmTcA4fsqFOJfnCOR+IZZjhGvJmD1aLqQQas2/iBY20EDt9Wfx8fQZL94MXaSSatBMQLi0Qf5gCkb8tvDg56evoq5ZpCO+Su7kOxk11fz8YkUMm808CM/OwqRBjue5YuRH4KZCr3W9HBxv75HoUvu6bGLOAHYi2Jk8oPLoVaEupw31t6Hvt7VVGnj6DHNhA1NWkBo/P9YnZ8IPW/VVK36Wrzzo/LVR8DM6HenwwVXJm385hw62av4riE9w5y0UUv1TahhkdeazcCDtvQK4bhTqS5kassrkQkpUKbLRzCmpQg6gQuNW4DEZ0+nplDEBRy3Gg+GWjIX2f5trlhLFmgVHmfNNCHTGiKoAB7lhGqPEGTKgxmWR7GKcWOrJGWGVFIMrxqaVSrN8OQAuib1mZIear2tfN7/p18tdzakcMoRVH07t+jp3ODsxRu2poiQFNwQX2sMKQSWiBj918J+DFVECem53dBQwiByny/1j/Y1CB0HCsvBjVb4QdCXBdtVYh5TB3ddmgLrsjFZFpyKWzLEdpFDUltLP2speuNGHkypejedC1iK3wcyCnPF43JLLiij5AdjMIPpEmg0vPfaP/UwQhxyeK+ytSafUvZvxgndV12Zv0jGwTH5Uw+qAuOZoEg1ANNFkBhk0Z8PEpg2pIJTfEZRWxGRCQN8zBmKgKIWVKTGaeGe+B9oYGCYqFGvJCIlfvtNk3QlirZfjV4bUiZfRwko2wJeyDV0eN8TFA8saMpmzlv/E8C1tQUGqsts8Q+tsbB9Z3dufUYyf9z/q2lnX/bFPWzc8vWx/+uTv2T/k8M34VVM+LcnaAZnmvs3sd5Dqk1TFgTr+GDS38mLgPJ1cgMB1esb/YW/q74c82P1Rbvzh6WqMgQLyAWaklZ+gl4djRaVEu/ZRF3O+G1MaCXh3WoJE/4UpXX1oHkv6cO1q3Qi7tmcvQ1GB7DRRuoRNya7xR4ZBelV1vZIPPg0vLhFStTHq9MWvatZvdyHHtjiWzICj36fv0pUJQBhkD6bralNFEUZZRhIhcQIX4aEXS23vqTGoTn0MbaoOYU9eqWI2yyaHvj19u79J9uUkcNBjFxoUFENJ8NgxY36Wm85hxmc7SfBdcsCtnY7QeABgzv7WHIe6ozfoRJC04IltRvdmTZ9X2yDlc8xZkLk1qDPiPndS3y8pC1iO01DKjd7pitYBsF/4J+6t6mfPowAaVawuDffAbuZC2UBk1B97lczKvAIbMMna9DxJR/N4FCuw1wtbB7ax2O+EJd9LTfN88fX7Xz/4U41rWctOp9L9wgXQEJbI8zwD7RB8D6A2btEJWySpMNmcM6V6k221SPU1JYyhrXQuvJ53vY2H9Slf50Z2BPS2hd9iqcG/J0XPzAqXhK+QaqLbIQLm5YjDYdWMVl5jtF3AKJqbn+l7zRkoURjcJOkEenZw02X5Qe9uDnUVaqDXJ2EKjzFgS7C1wd4SVYSQGq3tka+mrh9qPjYVyZ2CkYPrj4Qjz1eOAcNW9OFiXnK+PN92MkLNRT5Rx63p/2027vRvLH1cnmsYyJbsBY3tSuMpxEsEwU5xxoi0WsrHoziVt7gRwv7A4DgAkO+/aqhvdv4raAQDc/65fVtgWK/x3AZwkFVOlIe3iKR1ZEXh9f4q2rLV6r6xUBrz+ZnYnAND/S/F+mUDjf1vQ3+NCXKdREJsziND2pfSwkIia/Z5lw97xnHnXzY/D7fqmQ7Vnt/p9f6PmbqWPZIMo3VjJZX4v8604PSyR7WFv9yT7buH8HvO1t3+3Hyx1ZMaJppDlJEmazOp1JT/TuJX7/EEHe1tQ7t35pMGFE+kzaMRm9wlzbVl0yU4nMSnch3sO69ubS1Y8TJLEa92uVhX4mqkl0eLEza34e1wVopBqZKuKDS96htfnMdb9TvO61jJ7yW9dU2ruIt22QjvQKR+VjeuVlwF47/IQprY9LvplQVZA6eDUINbPRdb5XvaLu4nW/+9fyBAW0FyAVFPh2PRcOTpp4LG5eILCImWi00pwSBnqb9QrvAWcMEQ8f5SatKo+aCYYdPAAnaIRt5jkbCn47fUHM36vHkrYLmwbuId/sST/ixNvCzfX89Gt2cXrFfaJQfzFiY7A3LZua522FX+7ymA5GW2qnuMIVtdt2RxNAvcsc9ip7bM/gyDHUE2BmE8NUzGJvXyw+nGEKOJvdUQNYLoVma35a9EN7UTn7QAGJZgxV3Xz/a/Z6aUZz479h9b82TFGZiV6t9FK513SCYSL8I9Xt1yQlhiV8zIK1lnNh2q8jUDLxI81iUEEGyPie5SvKLQOkJC3LV/VeHCFmW4qSC8Nfd5vFHzFrqvGCrMcsXZ3+tn1AkCB8fVMrXfzSdmf4aFjHr2LHHcNulBytQTHrSmIzk1HJntE32c3ABKkVp+dhGtUN7fWD0Kw4xd+KxPEePQX7B71LPPMDkR2ZJ4BML0+I2KUSEsvlVcBv+V5NhDqQTEe52OpZbW8T6HBAtOmR9KqyJ3hQ8bML5zLtf6i7t1yzGvHsmsr+mGa2XW5n3DU9JcNRY3w8+HOjFXh41t+ALtZ58fbOWSpVzeLDi0sXLCfeWH9IFPuQaPA9k3Vx6H5+OMNNdows6rPqCk7y+WVb2qzbeW/JSlZKzvQuTWeE3APDM/LcsRpY1uXRH3Hor5HWBiufrAku87EwzvHKRqJ1KG2pMGln1PVFH8+ZHxIGMbuvFt+v43hTHf/NTgv0LToIFGDBfuJFvoZ5iChkbC0J9CCIZRlydH9BzD7WTKqJ643lalgAftHUyF7JiWjrX7wyjW8CVyUOLJrXLxinxIwJNDXYaiIRCWSbR5wo3uK43u2nSaQYSl6djvjdn+KRJS7cHy25jTm15haP0TEjCcwx6gM61VkMv4iiGlFDm73kaX08B67r5L1DjchPmfiY9shSV+QtsBUKGNVhZt19A3RJQ16EaDAeSHh3lMQN9KvNq12VedzGjactP8o3F1f+qiFTpD52cQBRg9Ix5x2GFQTA78bj4G3KN1Rdv7swSoGUlI3NpVeeqj6EcWNPe/1+mWAVw77q+avcMY52+gGH9vHV/5g/RduSUZz2OZL1fhGQThpqmObTJtNWl+Pl6NsOB70ndMQH90C3mLf0M1/TNTu+uh2ggyL0GkNgN1q5+CV1VyZAqMo9c/OPnbi/ko44F/e7rAEGcYODdIJIbExeuowTzPC3xSg35g4z7w6d4pYgQ+juGczoKLF7RnoCsEbh3NxCd1NnJmshrbmO40gPGt5YnvWLH48tk9HxCXTk8zm9N+VGWuj27dVeovaxtwu41esIbz5Mkf6arnR38Zc6EkOwufBMTd/M4BZN/23IS4iyxKQwRNrwpg+s4MRk1VtINSnaO+GkaZY2zBAo1W5jgkh598EJILpV4xg/YUS/yxjbVWXzzhk1Lpdf0LHOSydyU4uOmK4YcbthYi/Xwxp5bYkeG7Pt3bust37DefQtdec0D+Gu89TZqogWqz/3gErKQt1j+PdPP/tNP73RiUw49xAgfFkmfx9MNmFtL0ADAxieS1mW9vNiWYPOWbgnfEYN4Hth3nUEJO+Baz9tjJbSPAzG+t5iHNK9A3hmepmuZzANlMhdS8lKEYYJOu3HXphTQAwBpeOMqBRd3Li/CruDOm8XatxL8IEEBnsDDJpexYO0BaW6QbDthWH2uodz7nKCAGiuBfzWBSCdvXfirAMQwPfFUcnGeN/FegPnEtjvi/tBtJCEmU5XdvO6cd8rxQlUir5dWgoSmgbEbiMVbKeej61qwd/gChDov3vblanC3/E3mwPi+tNL41onqqybifiq9jcroLLhaCAxDANAHXVzR1NW9omw+vsI4b7y/BfNstWiTPm+19MTTdMQyauVuPk6hsDwyL6ACYboZE55Rnbc6i8FuK7jOMVBIyUnFnBMQm2p01XjNvwP5ymiI/2NR5sPDaJCoqxXD2j9Wmes21hJds6A/lWKwdYarXXtthYttQPS6YhlHh9TmspCD4MKBBEkab42zniD2IX8xeRgLgu6s7zR8poMKbMRpfNiM1sb8PRG1Tau/jCKwCw6X/o5z8ONyVhGNuLCly9JOLYp0PPwmNrjvU9mvZc9ZyIj1Fc8rpdfumz3zMVns+N94fjrZ4Ev5vBWmdRvdxCm3aW717V93gw0IOxc/hMxj6Xx55FBdZZzQzX+XbHneHuuRiFtafG3/qo8Z3+UYWBAN3drW7bhJtMZrwXVlQqGFhce2Ba/QYfIr3IYjppxJC2czFutUg/NhthuXjyhhfjAMb9wdFkcPWbOSIvHTso2EZHnF2MTHaRX3+BS/88SlZM/d+/iM7/q7xASxbAQKq5VJxtIl1tJkr876N7YmTF3KwlEsfbdnjNai1+vqL8r+INZSGc6HiMAhfBp7tPJFZi73h9vz2Haj4EoZ5ufLDWMZ3js6z2h62r7YKpWwgb/l4TnKpbG+PEa0tOn2ynIphbRYkLq1NWE46fyllcG4ukQszEE4eJhpr86iW+K9Ki3FjrPSshyFUlWOWal1dAQXg+dOCDZ4dGXUASeWjG/THI63hUo9gGqI0QA07TXemO7DtsoaykmafMfUO+Q/pncy3RKeGUWQFscqtu5592mdClki6juL2NKeFFLi1VT3OPFPaYyJ92UCwvKpdX0bgc4FpW/cntra7TGULQqKnzdLPWbICXLmFIiwXCO7iFFg0vByc2VIWAc1z4lKQfYM1Di/iLnzlCop240Oz0bkz3gNqiU3/vit+ToJ3MExdI3CtVZbq8fVlOcr/MEQ/gWHEBBe5J6vzcH2dAIBUWLj1b5ORqT9Nt0M6baRln1fWGtRKimK99aJRt8Fusbit9wXINrLCJ7TUg9+vbNR/IhLdX49/50gzQmhoPrlWXtD5qdXd1yEtqPcSKA8e+A+3uD7L1HorwIp2ccXFio+Y6BXa0OuhGZQAb8/fGSHJJmdI84XyxCmA01PAd7EAc+RMwBpxfD7pKPRrk4Pa9OxSjW/XuP2U+X5Ku5AZI9BK1j9eIKEGtNX5awg7ZAMLXhixaXRV/5GXhh5fx+duUSnD6yea+htyTVs9W7Snbn6ouI5MUnZFs7Q6/ojC2nUGVaChBfSyDGVzt+6xnZXg3wzEVbEo63VaVlsU50Xzt7pwPWz+mXNeu2qcI7Lqbsa+tiSu6d5rl3awS1Pw3aa3u2xpY33uyi7EvoeJR86P2k95ngNkzfsFgmYW+1wryjQSomWL5UIk77KhNo4qifgbK/UtmWtZcDab37IBWaUNBCAzCOhHnkIdIR88olt+IuMFpkep6Km/XIdqYzvDY+XyvGwmVPUaZbK/qFr8jzuXboCGdZvbi5ApbXxtqVc7s+yOwhCJm6y68Xh2aGplP2E5Xg7rFymB1sUIUVVI48oixD9eOiDf+LLOqaN/uxNXQet3qRvNycY+xvzNa5ECxVt7eGrntEV/8tg/XesaRATfoZL62je1VfhLsyn1q4t2ZwKhDVSZ9ALuxCl++4tYV9OAyYFY1aEOrdFYFXuOzizAPudroctYoj1SGTwpSY0KUv/Avw6AP9CTohjb9GjBSA7tdM3WhSltDAs4+Uugbza/UBA64tNTwWJV4rX9UvFIIOXoISYxGcfelyeX47bVrqcr5hOt2cOrE3C7IGYLibByqaxUi9Di6sxd+Dw3Oo6wEcpSDCXecd0/sG58P3Z7xDKd3n0b24apWqOe75J4+gx511Rh0tg6r3Bm8Dhpbmomfl2c96tsng2rAyzdKMUovcTqLXH40lu/6FofDTOnnlOifSVQco3G2qy88ZteHR31u55Mv+Ds/CdrN2MUMmqLwryxciA0oOBl2oF/BWaO4L0imx3uoJCUmulwXnYZOckO+tgGPtPTWO7kxbLcPN3grzLzmXucuGUE/uVrAFM9pXFS7H+BNq8yHqy04g3BpSiyTTvcvGSDZZVZ0d0NOdZPbTNAlOxABYuHNsPtHS/CCLHybC5e1b/rvXND9KcNCN5MlDNd4MVTaGR0Y6UgEUaaJB94rRB2tGnhu7IwFKUYh+Y7NHtuJrpH3JjkPO97gYvHndXSc7H6rguqFHCAppPFz6/InFInuccgd+k0HSt2QV3oz3hqx6z2FBzDHphw7u00GGdtbJ776Uce+QrlUOZTc40BlLYXQAXlUeN6iG/MPL+zIkBCml5lf027ukT3TeLntAC46MKppPAB+jeq4PgyL4rcUgIdA2FPR8f+cvHbUv/NzvzkQhLuKfX6h/4JrGShmAV3pe2eHQVPBLS2wG32dZkKyfoVpUKGnplt4/gMo3erpQiw8LIW3HN85v7q9PzOGRyrppRHdgoX4N/Mx/wfn384eHmYaeAdMLK98gSM2cUYUtpaA0vqI5+JBB3uvwssapdrlWGX8X3hezSnGDIK2mAJ4WL/Lq1S7cavQOpF2flY9+q+j45t7VUZuSYuf3v51ln5CylQ1V7S+FD3cZGKmapZwUdbjuiImhWuTeqmUe4uS8ccRmbFP0oul65/ZlzhjzIRHWFW9mHeWrmVKDUy54C0DH9c+DrevTr5wvUSr2Hq2YpMpgmy1u4vmXYg40VBze1M3XDtctLxjaMGVmPE/fHLzr+Bfwb+CfwX/Cv4V/Cv4V/D/gYAXy0oH6te2rZ7cEi1mqG4uPkbxkoR42W1/yv9Aa0R4v2QaSGwVlSPWyykzZsJWCloqQjP3uyGrHIYg2D4A4I2RmIQQk6atfdY/XAWOuei0rXxwKhINIyTDc/peagOM5gTsk8ip5ocpXDVzUTeFKhVTmcHwrN4hZQBgVqNkTn65xzaJM5wEKQfk3hZbE1esB+Cev/iI3/sQ9s02cowHxy2AFfHYCOEdM+VcSMcVFdO4qxziyp9PdOw2BphkHSJBJJ4xN1eOscO3Aw9DKzUMlivmz6BvTx8d1UToUxP9VfKGQxQBb6bIhmQ9qoke5UvkRV8YtvA8HfXUALUq37b4bv8Ax+T3cQvhczMtg6mMXzITF/xQew6r2DxOl4/Q5TZI8UwJVyOPtPUeVuOXWU3rXbfMGrZeNooEievOUBuZrC9U1954lF2Cm+p6pQsFtQhJJUJl6+GLl4C8iPJuJqw2FsdnRGv85WCG/bf8w/eR9hf17DbfUKehaQ5SCADAfWx3ptlz+Ien3/80ehWpOVPUCGEMj1vAsLpCmi06eUG95Jsd5yaikJev7DeaU7lpc8P+3YDBIZJopdw8sckHY/z2cq2XuytpWKu2Q/OnoTV40aKbqrN/UR6sSGfmmp5SUk00XdjWWvs6pS+j2mFkas3kVpfWKHZUd0cyefDKyvtol4oividHu/DPHk8L2J5AW8wizjp3BHTKQrjSYE96mju8wFKVrjl1Vd07oVi+muiNOWB9z7M9VC4TbtN1agNMYLtHg2ulrUMQpnC6vS9xNyka+RV4JCTfoRtLydkP8CwKRS5mLNNqR/VvDRfH/3JKbZbrO3wZ6pBsa9B9vpd2gxQ42eSW2n1HgG7LaEziJchOAsuuOWRFrYfBhsO47FGD8svGNXZzOHu2bog+5dJnnZHeu2OGh0ZeKg3vFnvtxcWPnLc5N/traai+pvqk9/A3Xb59CheEcrjA1sI27Ix7s67SzNcBJNoljlIUQipEIPhrS6xmS+lUCz5X6zigRdNLx007+CAusMR8+sLLFK5KjNxReordJD679YBzl2lmgks0odsBxy+5ub71SoewgWbKzKbsOeIH81Ip2Jyr8R1OvF3PkUBrojWC5XBoUS9Yn7y+jCSKsUsx1zy0AeGGEa/KapCayKYvGV2U9wH0ticeh3HEJSXi0uTKCin76PDJnJy8+s65Q9DjFjD64q5Xr9+Vvgfy5R4IX6ufm36+eCJs7WoqLS1Lgp6BH6xEdFZsypXQPuSfdqfqbWKHDcgfY0bXW4eq/UcS9+JYS54RvTMj3quZfg+5RAmdqCygQrCegE8RUQTy8of8h6H+SmB60lEL2GE5lcD6woNP2Cl27yxTumZxcGjuow8JxbdV1R2luyjz5lyhCbXOhMpG5XxI0xtPrkwJXAfH/kgtRWl7mJNw2ahx1ON8ZRc9txhlIk1nx8orVcms20MurJ1fiAFpkui0kFbAG5DB1UkJhSmm0FotJ8e+idB26ED6ZFdCOyMzoCqvbFBQvsnM9WtJ4iVV6ZKTFOqGNwD1V0OUhs/Qs5OaEochHn285QT4d164AWLfRoAuE5qf6Nl8GPtV1IPqAJLTZKZfxlSXatuuvsqT5Zv9NJZBouHV2bLzwLukR4zRiB3JG2ExRXWYnlPwqhlDdJehdWrmjJKi98ypCgj/oqHOL4PHiWvvgaTMrZ/re0bCjpcfwDVB3IbnkRw72irYNWispismnf/bKWCMy/0MI/Mqrl9K6M4YbpUpfQ99L+6NcyNLff7wxypdE8Sk+qchVoQK9Id+ilqqyO84KfWzfV4u+npV7x1Gtr36TzS43W5iV53jj21TJt8b3rJML9GfuVRx8924YUqoulbvnAvdhx7PwGaHeCQaPCW5JTNBZhuxEz8eL9u4p2RxfCQoxvO9rQWQFJEhWIIaZo4AZ7U7Qn5kdPGhI9oB5N0AbjPSOy5wHZHoQgY4v33d5xJgASy57DRRN/0M+n202fPD0w7R3LsWoqeHp6lfRWn8FpDYOF5hElCAwmp9MHXGBbu6cWccRma0e1O47zRqCRGCRNIfISauD0ehCjCFKPDyLZi4A5/5V1Scft50jgzVNNzvMfBAboNuaGHkoEmO04NabZ+aY2OQ6iK8wa1+ye9qZlBB7nVvUdWQpAyioTDNN1jVuYYerbvp1ayTs4uh1r6cXRuSJHBBRPMHzCUDKCFRKglbajTfaAwb/3rvkL8s4sR9OGvRr1HD9tbgv2L0QwCbdW+pnLWodg961Rcpf5dvSh/U7aWZRBTpnTRPsG+hOIEV1EmgBdYpCyA1WKmyyZBtvkoMpUcQc9aTT2c2KoXQEnIkmc/QWfmcx4oWQmnCxH6fEfEYVTLm1E9Rgl5ii0sOJ97nvz2cFG5kGnXNuObPsmKU/ZXIscncGtKUyZ+DFsAdQESI3wG8qKPAD34K+Bl8z3acGN2eidrpWjgzeeoCQyGGhLLmyP8ZhDsJY+K1kJG7GVeqyoLiYaPYk+XTSC6Epbmhqs4kF3EeQpxVowaeo6DIiZgLFsLWmSJU3x4jdxWH8yRoBuME79vck6TuK16ZrJUpme0HMfCHlV2lN1jMfN2txUWqPFAZ7wDALDq/1Zk5rrAXCXxVyS+523FWVKI+o0ZD+Mzsw/nBKrHCMgiGpzEMGqV9Qwipbw805wWjh8ZcE/spoG6q2cYC/QZHv/W1SJjEE+pLl3Wk70xX8MQNfFiqklmcwLuwjQeTQREwf9izcn0KfWNoQv9hqGZHqMTvpHToxRYpyE8jJVPSVa+xr99E9D2t/HRcUEhfL+LoNjtqUeHzJpP95BxWgQWwwbYC1O/lvO6iEV7WbejSSfXDDSBCmrb8Oasa0ouVGmEO4UZ9iYv7iYs5pzeMiXxjlIwa5gxZXSB+T1OKOHWMuKxBbBB1o8XdFHNxh3n44al7iLXFMw9H4xEujawg1Cm66Asgmyh+5dP3VZQsTU6yymbluXWuRkh0TE9x/M9JG82IeBwH2CooRgH97BLIuesYQXnagPJWonmTm7Lglz1SQuxSSZ9WhLINA7X1ro0WS/y7vfh3pyMqJFbSkShm6Oo4k7bQgutbQNuuT22tt7IEa9aaWVTLR+0oRvshgmblqwxnp02WUUzxdBQ9LIJtIdRnfB11tAEJLM7/sfzRR2gBer0C/VH8h6rkjyhPbk7xRkyjcLNma6cqPDs7ffjPhmvA87M7r9sHLnlsZvL8KRZCHIT4c7HGLPab2XbGQhsRMwqNtprZizOsIWnc7IkV/JD3134WuITychp67/4wFAvBUvDu0f0U5RdIpLaUw9zk0N8NqIrfqhJABZ44sQtC4BKmlIlX29YXKR1o4XLhivqoaccGSOPUTgByZqvAW5Em7gk+gNvYfNHfW/mQi0XdkUz5bE45fZKwiZtsylaB13yAasJIm9+U38Zmvw7hsinWzhdpfk8RrM+55E8PIO8CaA8YUj24H04+DDVryYXwzFYP4WZMlkyavOz80UnrcxjySdLleGVznSiiZEJ1c4KW/tNavY9U4INu58Gi+6wfxIi+iJmdIgO79afs0htBMv8wLGF0LV7RgZSzcDPJ6n4ArzjeEn3SUzh3S/TueHs4bV7gQRR4DNwztmLztl6ymksoxux6l3D/BUbR7ow0OcZQ37qTcrURrvwN/ZtJGdhyP1JN+L1XlTxfFuB7sY1RG0nLl2pb6MaznecJ8NVRS9HgJ3DSNFh/a85c/XRhl9qBmQB9mYfSa4V7AIBwofym/BGw4sTzSauPbPdIa/do40eMBFAUNvGx0cXZ75Ma1avxwj/Mqr+b0vAR9TgFczaY0k3KY7OVEmCpz43wdrwx6hAA0ILgRnq3Wp78M0au9bwLhjIdeelQdxjQ0GA2Jts6zydh6T1QMoqWjE5nu3jnZcjK9zeSs/9rLU/w4yOuKcmuAMhZ9dmtf1KgD+0CAJKtl7f+ZUGyAArW2bX2t3ZuNS1tbd/Sh6FGzxPAZ2UtbxJzOuljD9UFAf3VEYp6Wzom04HjLUEECRSiL90Pemr/0KzY0nJLu+V3dt/W3LiX8l9QSwMEFAACAAgAvFVpRteZEilfAAAAagAAABsAAAB1bml2ZXJzYWwvdW5pdmVyc2FsLnBuZy54bWwtjFsKgCAQAP+D7iB7gE1NrYXMyyQp9MKkx+2LaP5mPqZz1zyxw6c9rosFgRxcXxbdlvwR/cmutwmU/APYbaEmFPrXMw45WDCNQJJaGd0CCz6OIVvQvEZSihMpqN7lA1BLAQIAABQAAgAIALtVaUbO8+LqUwQAAA0QAAAdAAAAAAAAAAEAAAAAAAAAAAB1bml2ZXJzYWwvY29tbW9uX21lc3NhZ2VzLmxuZ1BLAQIAABQAAgAIALtVaUYl32KDvQQAAMsWAAAnAAAAAAAAAAEAAAAAAI4EAAB1bml2ZXJzYWwvZmxhc2hfcHVibGlzaGluZ19zZXR0aW5ncy54bWxQSwECAAAUAAIACAC7VWlGSEisH7ECAABRCgAAIQAAAAAAAAABAAAAAACQCQAAdW5pdmVyc2FsL2ZsYXNoX3NraW5fc2V0dGluZ3MueG1sUEsBAgAAFAACAAgAu1VpRkFYdiORBAAA3BUAACYAAAAAAAAAAQAAAAAAgAwAAHVuaXZlcnNhbC9odG1sX3B1Ymxpc2hpbmdfc2V0dGluZ3MueG1sUEsBAgAAFAACAAgAu1VpRpJGsJmpAQAAQwYAAB8AAAAAAAAAAQAAAAAAVREAAHVuaXZlcnNhbC9odG1sX3NraW5fc2V0dGluZ3MuanNQSwECAAAUAAIACAC7VWlGGtrqO6oAAAAfAQAAGgAAAAAAAAABAAAAAAA7EwAAdW5pdmVyc2FsL2kxOG5fcHJlc2V0cy54bWxQSwECAAAUAAIACAC7VWlG9YvaeWYAAABoAAAAHAAAAAAAAAABAAAAAAAdFAAAdW5pdmVyc2FsL2xvY2FsX3NldHRpbmdzLnhtbFBLAQIAABQAAgAIADMDgUTOggk37AIAAIgIAAAUAAAAAAAAAAEAAAAAAL0UAAB1bml2ZXJzYWwvcGxheWVyLnhtbFBLAQIAABQAAgAIALtVaUaYCckyjgoAABRaAAApAAAAAAAAAAEAAAAAANsXAAB1bml2ZXJzYWwvc2tpbl9jdXN0b21pemF0aW9uX3NldHRpbmdzLnhtbFBLAQIAABQAAgAIALxVaUaKmlIXtiUAAIUyAAAXAAAAAAAAAAAAAAAAALAiAAB1bml2ZXJzYWwvdW5pdmVyc2FsLnBuZ1BLAQIAABQAAgAIALxVaUbXmRIpXwAAAGoAAAAbAAAAAAAAAAEAAAAAAJtIAAB1bml2ZXJzYWwvdW5pdmVyc2FsLnBuZy54bWxQSwUGAAAAAAsACwBJAwAAM0kAAAAA"/>
  <p:tag name="ISPRING_OUTPUT_FOLDER" val="C:\Users\Danny\Dropbox\Website\M8P"/>
  <p:tag name="ISPRING_PRESENTATION_TITLE" val="Section 9.2 Volume of a Prism"/>
  <p:tag name="ISPRING_RESOURCE_PATHS_HASH_PRESENTER" val="cdc22470a2bc78871caef268515bb9631efedc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6515</TotalTime>
  <Words>1051</Words>
  <Application>Microsoft Office PowerPoint</Application>
  <PresentationFormat>Widescreen</PresentationFormat>
  <Paragraphs>120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Century Schoolbook</vt:lpstr>
      <vt:lpstr>Wingdings</vt:lpstr>
      <vt:lpstr>Wingdings 2</vt:lpstr>
      <vt:lpstr>Oriel</vt:lpstr>
      <vt:lpstr>Parent Workshop  ALL THE THINGS YOU NEED TO KNOW ABOUT Moscrop Math Honors!!!   (Grade 7 Entrance Exam)</vt:lpstr>
      <vt:lpstr>Entrance Exam Information</vt:lpstr>
      <vt:lpstr>What is Presentation ABOUT? </vt:lpstr>
      <vt:lpstr>Math Department At Moscrop</vt:lpstr>
      <vt:lpstr>Math Honors COURSES at Moscrop:</vt:lpstr>
      <vt:lpstr>Additional Courses for Math</vt:lpstr>
      <vt:lpstr>What is Our Goal? </vt:lpstr>
      <vt:lpstr>What is Our Philosophy? </vt:lpstr>
      <vt:lpstr>What DOES OUR Program Look Like?  </vt:lpstr>
      <vt:lpstr>PowerPoint Presentation</vt:lpstr>
      <vt:lpstr>PowerPoint Presentation</vt:lpstr>
      <vt:lpstr>Q: What to DO if your Child is Accepted? </vt:lpstr>
      <vt:lpstr>Q: What to Do if Your Child is NOT accepted? </vt:lpstr>
      <vt:lpstr>Names of PEER TUTORS:</vt:lpstr>
      <vt:lpstr>PowerPoint Presentation</vt:lpstr>
      <vt:lpstr>Q and A with STUDENT and Alumni’s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9.2 Volume of a Prism</dc:title>
  <dc:creator>Danny Young</dc:creator>
  <cp:lastModifiedBy>Danny Young</cp:lastModifiedBy>
  <cp:revision>174</cp:revision>
  <dcterms:created xsi:type="dcterms:W3CDTF">2013-04-02T17:52:03Z</dcterms:created>
  <dcterms:modified xsi:type="dcterms:W3CDTF">2025-04-16T04:52:42Z</dcterms:modified>
</cp:coreProperties>
</file>