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0" r:id="rId3"/>
    <p:sldId id="287" r:id="rId4"/>
    <p:sldId id="281" r:id="rId5"/>
    <p:sldId id="283" r:id="rId6"/>
    <p:sldId id="284" r:id="rId7"/>
    <p:sldId id="292" r:id="rId8"/>
    <p:sldId id="293" r:id="rId9"/>
    <p:sldId id="294" r:id="rId10"/>
    <p:sldId id="291" r:id="rId11"/>
    <p:sldId id="285" r:id="rId12"/>
    <p:sldId id="295" r:id="rId13"/>
    <p:sldId id="296" r:id="rId14"/>
    <p:sldId id="297" r:id="rId15"/>
    <p:sldId id="280" r:id="rId16"/>
    <p:sldId id="298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36" autoAdjust="0"/>
  </p:normalViewPr>
  <p:slideViewPr>
    <p:cSldViewPr snapToGrid="0">
      <p:cViewPr>
        <p:scale>
          <a:sx n="64" d="100"/>
          <a:sy n="64" d="100"/>
        </p:scale>
        <p:origin x="724" y="4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5C46-69B2-4CFE-A2FD-D399E8699A9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8A15-BF67-41E5-9042-423F48B09F0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33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18A15-BF67-41E5-9042-423F48B09F0D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3782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my resources are online at bcmath.ca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18A15-BF67-41E5-9042-423F48B09F0D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661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496557-95C5-4421-BD08-5927C9E0567E}" type="datetimeFigureOut">
              <a:rPr lang="en-CA" smtClean="0"/>
              <a:pPr/>
              <a:t>2025-04-15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8C6A00-C30D-4965-B13B-3F50854B353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nick.cheng@burnabyschools.ca" TargetMode="External"/><Relationship Id="rId3" Type="http://schemas.openxmlformats.org/officeDocument/2006/relationships/hyperlink" Target="mailto:cindy.wu@burnabyschools.ca" TargetMode="External"/><Relationship Id="rId7" Type="http://schemas.openxmlformats.org/officeDocument/2006/relationships/hyperlink" Target="mailto:chester.cheong@burnabyschools.ca" TargetMode="External"/><Relationship Id="rId2" Type="http://schemas.openxmlformats.org/officeDocument/2006/relationships/hyperlink" Target="mailto:danny.young@burnabyschools.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reg.depaco@burnabyschools.ca" TargetMode="External"/><Relationship Id="rId11" Type="http://schemas.openxmlformats.org/officeDocument/2006/relationships/hyperlink" Target="mailto:olga.vancic@burnabyschools.ca" TargetMode="External"/><Relationship Id="rId5" Type="http://schemas.openxmlformats.org/officeDocument/2006/relationships/hyperlink" Target="mailto:stephanie.langille@burnabyschools.ca" TargetMode="External"/><Relationship Id="rId10" Type="http://schemas.openxmlformats.org/officeDocument/2006/relationships/hyperlink" Target="mailto:andy.chin@burnabyschools.ca" TargetMode="External"/><Relationship Id="rId4" Type="http://schemas.openxmlformats.org/officeDocument/2006/relationships/hyperlink" Target="mailto:sith.chang@burnabyschools.ca" TargetMode="External"/><Relationship Id="rId9" Type="http://schemas.openxmlformats.org/officeDocument/2006/relationships/hyperlink" Target="mailto:briana.desantis@burnabyschools.c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4142" y="1574158"/>
            <a:ext cx="8360780" cy="4416678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700" dirty="0"/>
              <a:t>Parent Workshop</a:t>
            </a:r>
            <a:br>
              <a:rPr lang="en-CA" sz="3700" dirty="0"/>
            </a:br>
            <a:br>
              <a:rPr lang="en-CA" dirty="0"/>
            </a:br>
            <a:r>
              <a:rPr lang="en-CA" sz="5000" dirty="0"/>
              <a:t>ALL THE THINGS YOU NEED TO KNOW ABOUT </a:t>
            </a:r>
            <a:r>
              <a:rPr lang="en-CA" sz="5000" dirty="0" err="1"/>
              <a:t>Moscrop</a:t>
            </a:r>
            <a:r>
              <a:rPr lang="en-CA" sz="5000" dirty="0"/>
              <a:t> Math Honors!!!</a:t>
            </a:r>
            <a:br>
              <a:rPr lang="en-CA" sz="3500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(Grade 7 Entrance Exam)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527800" y="6613526"/>
            <a:ext cx="43300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0CDC3-3282-9BE8-7101-AFE2AFF5239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790" y="228599"/>
            <a:ext cx="11940210" cy="6390861"/>
          </a:xfrm>
        </p:spPr>
        <p:txBody>
          <a:bodyPr>
            <a:normAutofit/>
          </a:bodyPr>
          <a:lstStyle/>
          <a:p>
            <a:r>
              <a:rPr lang="en-US" dirty="0"/>
              <a:t>#1 in Canada for the Canadian National Math League (CNML), announced just last week!</a:t>
            </a:r>
          </a:p>
          <a:p>
            <a:r>
              <a:rPr lang="en-US" dirty="0"/>
              <a:t>1st in BC for the CIMC (CEMC Intermediate Contest) from Waterloo.</a:t>
            </a:r>
          </a:p>
          <a:p>
            <a:r>
              <a:rPr lang="en-US" dirty="0"/>
              <a:t>3rd in BC for the CSMC (CEMC Senior Contest).</a:t>
            </a:r>
          </a:p>
          <a:p>
            <a:r>
              <a:rPr lang="en-US" dirty="0"/>
              <a:t>In previous years:</a:t>
            </a:r>
          </a:p>
          <a:p>
            <a:r>
              <a:rPr lang="en-US" dirty="0"/>
              <a:t>1st in BC for the Cayley contest</a:t>
            </a:r>
          </a:p>
          <a:p>
            <a:r>
              <a:rPr lang="en-US" dirty="0"/>
              <a:t>2nd in BC for Pascal and Galois</a:t>
            </a:r>
          </a:p>
          <a:p>
            <a:r>
              <a:rPr lang="en-US" dirty="0"/>
              <a:t>11 students qualified for the American Invitational Math Exam (AIME), one of the most competitive math contests in North America.</a:t>
            </a:r>
          </a:p>
          <a:p>
            <a:r>
              <a:rPr lang="en-US" dirty="0"/>
              <a:t>Over 160 students registered for the Pascal, Cayley, and Fermat contests this year—more than 10% of our entire school!</a:t>
            </a:r>
          </a:p>
          <a:p>
            <a:r>
              <a:rPr lang="en-US" dirty="0"/>
              <a:t>Nearly 120 students participated in the CIMC and CSMC.</a:t>
            </a:r>
          </a:p>
          <a:p>
            <a:r>
              <a:rPr lang="en-US" b="1" dirty="0"/>
              <a:t>8 of our Grade 11 students</a:t>
            </a:r>
            <a:r>
              <a:rPr lang="en-US" dirty="0"/>
              <a:t> were invited to the </a:t>
            </a:r>
            <a:r>
              <a:rPr lang="en-US" b="1" dirty="0"/>
              <a:t>Lloyd Auckland Mathematics Workshop</a:t>
            </a:r>
            <a:r>
              <a:rPr lang="en-US" dirty="0"/>
              <a:t>, a prestigious summer program hosted by the University of Waterloo—open only to top contest performers across Canada.</a:t>
            </a:r>
          </a:p>
        </p:txBody>
      </p:sp>
    </p:spTree>
    <p:extLst>
      <p:ext uri="{BB962C8B-B14F-4D97-AF65-F5344CB8AC3E}">
        <p14:creationId xmlns:p14="http://schemas.microsoft.com/office/powerpoint/2010/main" val="144255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2335.JPG">
            <a:extLst>
              <a:ext uri="{FF2B5EF4-FFF2-40B4-BE49-F238E27FC236}">
                <a16:creationId xmlns:a16="http://schemas.microsoft.com/office/drawing/2014/main" id="{277C794D-2B64-EFB4-C53A-3162E765817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492" y="267088"/>
            <a:ext cx="6985585" cy="5239189"/>
          </a:xfrm>
          <a:prstGeom prst="rect">
            <a:avLst/>
          </a:prstGeom>
        </p:spPr>
      </p:pic>
      <p:pic>
        <p:nvPicPr>
          <p:cNvPr id="5" name="Picture 4" descr="tutoring.JPG">
            <a:extLst>
              <a:ext uri="{FF2B5EF4-FFF2-40B4-BE49-F238E27FC236}">
                <a16:creationId xmlns:a16="http://schemas.microsoft.com/office/drawing/2014/main" id="{23CB5D47-B174-EA1E-8EE0-93CC85CE4C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267088"/>
            <a:ext cx="3942522" cy="525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0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4D12-1DBD-683C-7068-88B929D0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1" y="274638"/>
            <a:ext cx="11400183" cy="629823"/>
          </a:xfrm>
        </p:spPr>
        <p:txBody>
          <a:bodyPr/>
          <a:lstStyle/>
          <a:p>
            <a:r>
              <a:rPr lang="en-US" b="1" dirty="0"/>
              <a:t>Q: What to DO if your Child is Accepted?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02D27-F2C5-D1DD-67A0-61D1EEC16C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8233" y="924339"/>
            <a:ext cx="5446646" cy="5605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/>
              <a:t>STUDENT</a:t>
            </a:r>
            <a:br>
              <a:rPr lang="en-US" b="1" u="sng" dirty="0"/>
            </a:br>
            <a:endParaRPr lang="en-US" b="1" u="sng" dirty="0"/>
          </a:p>
          <a:p>
            <a:r>
              <a:rPr lang="en-US" dirty="0"/>
              <a:t> </a:t>
            </a:r>
            <a:r>
              <a:rPr lang="en-US" b="1" dirty="0"/>
              <a:t>Adjust</a:t>
            </a:r>
          </a:p>
          <a:p>
            <a:r>
              <a:rPr lang="en-US" b="1" dirty="0"/>
              <a:t>Learn to be a good student</a:t>
            </a:r>
          </a:p>
          <a:p>
            <a:r>
              <a:rPr lang="en-US" b="1" dirty="0"/>
              <a:t>Homework</a:t>
            </a:r>
          </a:p>
          <a:p>
            <a:r>
              <a:rPr lang="en-US" b="1" dirty="0"/>
              <a:t>Be easy to teach</a:t>
            </a:r>
          </a:p>
          <a:p>
            <a:r>
              <a:rPr lang="en-US" b="1" dirty="0"/>
              <a:t>Attentive &amp; engaged</a:t>
            </a:r>
          </a:p>
          <a:p>
            <a:r>
              <a:rPr lang="en-US" b="1" dirty="0"/>
              <a:t>Be ready to learn</a:t>
            </a:r>
          </a:p>
          <a:p>
            <a:r>
              <a:rPr lang="en-US" b="1" dirty="0"/>
              <a:t>Take Ownership</a:t>
            </a:r>
          </a:p>
          <a:p>
            <a:r>
              <a:rPr lang="en-US" b="1" dirty="0"/>
              <a:t>Emphasize Learning Over Grades</a:t>
            </a:r>
          </a:p>
          <a:p>
            <a:r>
              <a:rPr lang="en-US" b="1" dirty="0"/>
              <a:t>Student NEEDS to Want it MORE than the TEACHER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D7EBBB5-EC7F-E987-D69B-D6E1167762C8}"/>
              </a:ext>
            </a:extLst>
          </p:cNvPr>
          <p:cNvSpPr txBox="1">
            <a:spLocks/>
          </p:cNvSpPr>
          <p:nvPr/>
        </p:nvSpPr>
        <p:spPr>
          <a:xfrm>
            <a:off x="5446646" y="924340"/>
            <a:ext cx="5953538" cy="56056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b="1" u="sng" dirty="0"/>
              <a:t>PARENT</a:t>
            </a:r>
            <a:br>
              <a:rPr lang="en-US" b="1" u="sng" dirty="0"/>
            </a:br>
            <a:endParaRPr lang="en-US" b="1" u="sng" dirty="0"/>
          </a:p>
          <a:p>
            <a:r>
              <a:rPr lang="en-US" b="1" dirty="0"/>
              <a:t>SUPPORT and ENCOURAGE</a:t>
            </a:r>
          </a:p>
          <a:p>
            <a:pPr lvl="1"/>
            <a:r>
              <a:rPr lang="en-US" b="1" dirty="0"/>
              <a:t>GROWTH takes TIME</a:t>
            </a:r>
          </a:p>
          <a:p>
            <a:pPr lvl="1"/>
            <a:r>
              <a:rPr lang="en-US" b="1" dirty="0"/>
              <a:t>It’s OK to struggle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Encourage Student to take Responsibility – FLEX, study groups, ask for help, develop proper study habits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Be informed: TEAMS, </a:t>
            </a:r>
            <a:r>
              <a:rPr lang="en-US" b="1" dirty="0" err="1"/>
              <a:t>MyED</a:t>
            </a:r>
            <a:endParaRPr lang="en-US" b="1" dirty="0"/>
          </a:p>
          <a:p>
            <a:r>
              <a:rPr lang="en-US" b="1" dirty="0"/>
              <a:t>DON’T Compare, Shame, Blame</a:t>
            </a:r>
          </a:p>
          <a:p>
            <a:r>
              <a:rPr lang="en-US" b="1" dirty="0"/>
              <a:t>Limit Video Games/Phone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41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9275-C721-ACB5-9F2D-062A18DB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7" y="274638"/>
            <a:ext cx="11290851" cy="689458"/>
          </a:xfrm>
        </p:spPr>
        <p:txBody>
          <a:bodyPr>
            <a:normAutofit/>
          </a:bodyPr>
          <a:lstStyle/>
          <a:p>
            <a:r>
              <a:rPr lang="en-US" sz="3300" b="1" dirty="0"/>
              <a:t>Q: What to Do if Your Child is NOT accepted?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CA9CEA-BFFE-1D6A-3ADB-6B548247167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8233" y="924339"/>
            <a:ext cx="5446646" cy="5605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/>
              <a:t>STUDENT</a:t>
            </a:r>
            <a:br>
              <a:rPr lang="en-US" b="1" u="sng" dirty="0"/>
            </a:br>
            <a:endParaRPr lang="en-US" b="1" u="sng" dirty="0"/>
          </a:p>
          <a:p>
            <a:r>
              <a:rPr lang="en-US" dirty="0"/>
              <a:t> </a:t>
            </a:r>
            <a:r>
              <a:rPr lang="en-US" b="1" dirty="0"/>
              <a:t>KEEP trying and GET help</a:t>
            </a:r>
          </a:p>
          <a:p>
            <a:r>
              <a:rPr lang="en-US" b="1" dirty="0"/>
              <a:t>Do the Math Honors Homework </a:t>
            </a:r>
          </a:p>
          <a:p>
            <a:r>
              <a:rPr lang="en-US" b="1" dirty="0"/>
              <a:t>RESOURCES are available on TEAMS  &amp;  BCMath.ca </a:t>
            </a:r>
          </a:p>
          <a:p>
            <a:r>
              <a:rPr lang="en-US" b="1" dirty="0"/>
              <a:t>Attend LUNCH sessions with </a:t>
            </a:r>
            <a:r>
              <a:rPr lang="en-US" b="1" dirty="0" err="1"/>
              <a:t>Ms</a:t>
            </a:r>
            <a:r>
              <a:rPr lang="en-US" b="1" dirty="0"/>
              <a:t> Wu  (Tuesdays Gr 8) 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Student NEEDS to Want it MORE than the TEACHER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1EC020-7A45-7CC9-E712-D506F16BF509}"/>
              </a:ext>
            </a:extLst>
          </p:cNvPr>
          <p:cNvSpPr txBox="1">
            <a:spLocks/>
          </p:cNvSpPr>
          <p:nvPr/>
        </p:nvSpPr>
        <p:spPr>
          <a:xfrm>
            <a:off x="5446646" y="924340"/>
            <a:ext cx="5953538" cy="560567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b="1" u="sng" dirty="0"/>
              <a:t>PARENT</a:t>
            </a:r>
            <a:br>
              <a:rPr lang="en-US" b="1" u="sng" dirty="0"/>
            </a:br>
            <a:endParaRPr lang="en-US" b="1" u="sng" dirty="0"/>
          </a:p>
          <a:p>
            <a:r>
              <a:rPr lang="en-US" b="1" dirty="0"/>
              <a:t>SUPPORT and ENCOURAGE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Encourage Student to take Responsibility – FLEX, study groups, ask for help, develop proper study habits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Be informed: TEAMS, </a:t>
            </a:r>
            <a:r>
              <a:rPr lang="en-US" b="1" dirty="0" err="1"/>
              <a:t>MyED</a:t>
            </a:r>
            <a:endParaRPr lang="en-US" b="1" dirty="0"/>
          </a:p>
          <a:p>
            <a:r>
              <a:rPr lang="en-US" b="1" dirty="0"/>
              <a:t>DON’T Compare, Shame, Blame</a:t>
            </a:r>
          </a:p>
          <a:p>
            <a:r>
              <a:rPr lang="en-US" b="1" dirty="0"/>
              <a:t>Limit Video Games/Phone</a:t>
            </a:r>
          </a:p>
          <a:p>
            <a:endParaRPr lang="en-US" b="1" dirty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34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B064-5CE7-8A08-9815-BBE4CE8AC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274638"/>
            <a:ext cx="10248348" cy="669579"/>
          </a:xfrm>
        </p:spPr>
        <p:txBody>
          <a:bodyPr/>
          <a:lstStyle/>
          <a:p>
            <a:r>
              <a:rPr lang="en-US" dirty="0"/>
              <a:t>Names of PEER TUTORS: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18C2A-F30F-799B-788B-B505D54CA3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8052" y="992124"/>
            <a:ext cx="9956800" cy="48737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37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DD58-B9C5-41D1-9D59-809576C2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46C58-6102-41EE-9FDE-22B96A734C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83657" y="2100944"/>
            <a:ext cx="8512628" cy="1643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8100" dirty="0"/>
              <a:t>www.BCMath.ca</a:t>
            </a:r>
          </a:p>
        </p:txBody>
      </p:sp>
    </p:spTree>
    <p:extLst>
      <p:ext uri="{BB962C8B-B14F-4D97-AF65-F5344CB8AC3E}">
        <p14:creationId xmlns:p14="http://schemas.microsoft.com/office/powerpoint/2010/main" val="399925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4D07F-572C-A5DE-32CB-E84FA02D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49701"/>
          </a:xfrm>
        </p:spPr>
        <p:txBody>
          <a:bodyPr/>
          <a:lstStyle/>
          <a:p>
            <a:r>
              <a:rPr lang="en-US" dirty="0"/>
              <a:t>Q and A with STUDENT and Alumni’s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764CE-0934-345A-6B96-FA4033601F9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1852" y="1003851"/>
            <a:ext cx="10870096" cy="56851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Winnie Wu – UBC 4</a:t>
            </a:r>
            <a:r>
              <a:rPr lang="en-US" baseline="30000" dirty="0"/>
              <a:t>th</a:t>
            </a:r>
            <a:r>
              <a:rPr lang="en-US" dirty="0"/>
              <a:t> year, Financial Management Program</a:t>
            </a:r>
            <a:br>
              <a:rPr lang="en-US" dirty="0"/>
            </a:br>
            <a:endParaRPr lang="en-US" dirty="0"/>
          </a:p>
          <a:p>
            <a:r>
              <a:rPr lang="en-US" dirty="0"/>
              <a:t>Jenise Yang – UBC 1</a:t>
            </a:r>
            <a:r>
              <a:rPr lang="en-US" baseline="30000" dirty="0"/>
              <a:t>st</a:t>
            </a:r>
            <a:r>
              <a:rPr lang="en-US" dirty="0"/>
              <a:t> Year, Business, scholarship</a:t>
            </a:r>
            <a:br>
              <a:rPr lang="en-US" dirty="0"/>
            </a:br>
            <a:endParaRPr lang="en-US" dirty="0"/>
          </a:p>
          <a:p>
            <a:r>
              <a:rPr lang="en-US" dirty="0"/>
              <a:t>Sisi Jiang – Grade 12, AP Calculus, Waterloo</a:t>
            </a:r>
            <a:br>
              <a:rPr lang="en-US" dirty="0"/>
            </a:br>
            <a:endParaRPr lang="en-US" dirty="0"/>
          </a:p>
          <a:p>
            <a:r>
              <a:rPr lang="en-US" dirty="0"/>
              <a:t>Claire Xiang – Grade 12, AP Calculus, Waterloo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Alice Wang – Grade 12, AP Calculus, Waterloo</a:t>
            </a:r>
            <a:br>
              <a:rPr lang="en-US" dirty="0"/>
            </a:br>
            <a:endParaRPr lang="en-US" dirty="0"/>
          </a:p>
          <a:p>
            <a:r>
              <a:rPr lang="en-US" dirty="0"/>
              <a:t>Mia Guo – Grade 11, Math 12 Honors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Purna</a:t>
            </a:r>
            <a:r>
              <a:rPr lang="en-US" dirty="0"/>
              <a:t> Gupta – Grade 11, Math 12 Honors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Anushka More – Grade 11, Math 12 Honors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7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4E88-08F7-370B-D00C-9EAFDA4F8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372" y="414950"/>
            <a:ext cx="10188028" cy="616114"/>
          </a:xfrm>
        </p:spPr>
        <p:txBody>
          <a:bodyPr>
            <a:noAutofit/>
          </a:bodyPr>
          <a:lstStyle/>
          <a:p>
            <a:r>
              <a:rPr lang="en-US" sz="4500" dirty="0"/>
              <a:t>Entrance Exam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523AD-83CC-E44E-4087-57762CBE291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8372" y="1095703"/>
            <a:ext cx="10891346" cy="5039290"/>
          </a:xfrm>
        </p:spPr>
        <p:txBody>
          <a:bodyPr>
            <a:noAutofit/>
          </a:bodyPr>
          <a:lstStyle/>
          <a:p>
            <a:r>
              <a:rPr lang="en-US" sz="3500" dirty="0"/>
              <a:t>Entrance Exam: 1hour and 45 minutes</a:t>
            </a:r>
          </a:p>
          <a:p>
            <a:r>
              <a:rPr lang="en-US" sz="3500" dirty="0"/>
              <a:t>Start at 3:45pm and END around 5:30pm</a:t>
            </a:r>
          </a:p>
          <a:p>
            <a:r>
              <a:rPr lang="en-US" sz="3500" dirty="0"/>
              <a:t>100 students participating in the entrance exam </a:t>
            </a:r>
          </a:p>
          <a:p>
            <a:r>
              <a:rPr lang="en-US" sz="3500" dirty="0"/>
              <a:t>Top 30 students will be selected for Math 8 Honors</a:t>
            </a:r>
          </a:p>
          <a:p>
            <a:r>
              <a:rPr lang="en-US" sz="3500" dirty="0"/>
              <a:t>If there is a “NEED” we will consider running a 2</a:t>
            </a:r>
            <a:r>
              <a:rPr lang="en-US" sz="3500" baseline="30000" dirty="0"/>
              <a:t>nd</a:t>
            </a:r>
            <a:r>
              <a:rPr lang="en-US" sz="3500" dirty="0"/>
              <a:t> Math 8 Honors class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19082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0635-F78E-E42D-6B21-5E8BFD60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0109200" cy="908119"/>
          </a:xfrm>
        </p:spPr>
        <p:txBody>
          <a:bodyPr>
            <a:normAutofit/>
          </a:bodyPr>
          <a:lstStyle/>
          <a:p>
            <a:r>
              <a:rPr lang="en-US" sz="4500" dirty="0"/>
              <a:t>What is Presentation ABOUT?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547AD-BCA3-B70A-F437-3053C94FFA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7626" y="1600199"/>
            <a:ext cx="11300791" cy="4899991"/>
          </a:xfrm>
        </p:spPr>
        <p:txBody>
          <a:bodyPr>
            <a:noAutofit/>
          </a:bodyPr>
          <a:lstStyle/>
          <a:p>
            <a:r>
              <a:rPr lang="en-US" sz="2900" dirty="0"/>
              <a:t>Introduction to Teachers of </a:t>
            </a:r>
            <a:r>
              <a:rPr lang="en-US" sz="2900" b="1" dirty="0"/>
              <a:t>Math Department</a:t>
            </a:r>
            <a:r>
              <a:rPr lang="en-US" sz="2900" dirty="0"/>
              <a:t> at </a:t>
            </a:r>
            <a:r>
              <a:rPr lang="en-US" sz="2900" dirty="0" err="1"/>
              <a:t>Moscrop</a:t>
            </a:r>
            <a:endParaRPr lang="en-US" sz="2900" dirty="0"/>
          </a:p>
          <a:p>
            <a:r>
              <a:rPr lang="en-US" sz="2900" dirty="0"/>
              <a:t>What </a:t>
            </a:r>
            <a:r>
              <a:rPr lang="en-US" sz="2900" b="1" dirty="0"/>
              <a:t>Courses</a:t>
            </a:r>
            <a:r>
              <a:rPr lang="en-US" sz="2900" dirty="0"/>
              <a:t> to Take in Math Honors Program</a:t>
            </a:r>
          </a:p>
          <a:p>
            <a:r>
              <a:rPr lang="en-US" sz="2900" b="1" dirty="0"/>
              <a:t>Philosophy/Goals/Preview</a:t>
            </a:r>
            <a:r>
              <a:rPr lang="en-US" sz="2900" dirty="0"/>
              <a:t> of the Honors Program</a:t>
            </a:r>
          </a:p>
          <a:p>
            <a:r>
              <a:rPr lang="en-US" sz="2900" dirty="0"/>
              <a:t>What to do if your child is </a:t>
            </a:r>
            <a:r>
              <a:rPr lang="en-US" sz="2900" b="1" dirty="0"/>
              <a:t>ACCEPTED</a:t>
            </a:r>
            <a:r>
              <a:rPr lang="en-US" sz="2900" dirty="0"/>
              <a:t>  to the Math Honors Program</a:t>
            </a:r>
          </a:p>
          <a:p>
            <a:r>
              <a:rPr lang="en-US" sz="2900" dirty="0"/>
              <a:t>What to do if your child is </a:t>
            </a:r>
            <a:r>
              <a:rPr lang="en-US" sz="2900" b="1" dirty="0"/>
              <a:t>NOT</a:t>
            </a:r>
            <a:r>
              <a:rPr lang="en-US" sz="2900" dirty="0"/>
              <a:t> </a:t>
            </a:r>
            <a:r>
              <a:rPr lang="en-US" sz="2900" b="1" dirty="0"/>
              <a:t>ACCEPTED</a:t>
            </a:r>
            <a:r>
              <a:rPr lang="en-US" sz="2900" dirty="0"/>
              <a:t> to the Math Honors Program</a:t>
            </a:r>
          </a:p>
          <a:p>
            <a:r>
              <a:rPr lang="en-US" sz="2900" dirty="0"/>
              <a:t>Question and Answer Period</a:t>
            </a:r>
          </a:p>
          <a:p>
            <a:r>
              <a:rPr lang="en-US" sz="2900" dirty="0"/>
              <a:t>Q/A with Students and Alumni's </a:t>
            </a:r>
          </a:p>
          <a:p>
            <a:endParaRPr lang="en-US" sz="2900" dirty="0"/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4101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B3E9-BF42-F634-CD4A-BB808AE6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959" y="314394"/>
            <a:ext cx="9956800" cy="616114"/>
          </a:xfrm>
        </p:spPr>
        <p:txBody>
          <a:bodyPr>
            <a:noAutofit/>
          </a:bodyPr>
          <a:lstStyle/>
          <a:p>
            <a:r>
              <a:rPr lang="en-US" sz="3500" b="1" dirty="0"/>
              <a:t>Math Department At </a:t>
            </a:r>
            <a:r>
              <a:rPr lang="en-US" sz="3500" b="1" dirty="0" err="1"/>
              <a:t>Moscrop</a:t>
            </a:r>
            <a:endParaRPr lang="en-US" sz="35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F16B1-BFBE-A28E-6B4B-54DB721A59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8959" y="1087478"/>
            <a:ext cx="11343289" cy="5346718"/>
          </a:xfrm>
        </p:spPr>
        <p:txBody>
          <a:bodyPr/>
          <a:lstStyle/>
          <a:p>
            <a:r>
              <a:rPr lang="en-US" dirty="0"/>
              <a:t>Mr. Young  (M10/11H, M12H, AP Stats) </a:t>
            </a:r>
            <a:r>
              <a:rPr lang="en-US" dirty="0">
                <a:hlinkClick r:id="rId2"/>
              </a:rPr>
              <a:t>danny.young@burnabyschools.ca</a:t>
            </a:r>
            <a:endParaRPr lang="en-US" dirty="0"/>
          </a:p>
          <a:p>
            <a:r>
              <a:rPr lang="en-US" dirty="0"/>
              <a:t>Ms. Wu (M8H, M9H)	</a:t>
            </a:r>
            <a:r>
              <a:rPr lang="en-US" dirty="0">
                <a:hlinkClick r:id="rId3"/>
              </a:rPr>
              <a:t>cindy.wu@burnabyschools.ca</a:t>
            </a:r>
            <a:endParaRPr lang="en-US" dirty="0"/>
          </a:p>
          <a:p>
            <a:r>
              <a:rPr lang="en-US" dirty="0"/>
              <a:t>Mr. Chang (Math 8/AP Calc) </a:t>
            </a:r>
            <a:r>
              <a:rPr lang="en-US" dirty="0">
                <a:hlinkClick r:id="rId4"/>
              </a:rPr>
              <a:t>sith.chang@burnabyschools.ca</a:t>
            </a:r>
            <a:endParaRPr lang="en-US" dirty="0"/>
          </a:p>
          <a:p>
            <a:r>
              <a:rPr lang="en-US" dirty="0"/>
              <a:t>Ms. </a:t>
            </a:r>
            <a:r>
              <a:rPr lang="en-US" dirty="0" err="1"/>
              <a:t>Langille</a:t>
            </a:r>
            <a:r>
              <a:rPr lang="en-US" dirty="0"/>
              <a:t> (Math Depart. Head) </a:t>
            </a:r>
            <a:r>
              <a:rPr lang="en-US" dirty="0">
                <a:hlinkClick r:id="rId5"/>
              </a:rPr>
              <a:t>stephanie.langille@burnabyschools.ca</a:t>
            </a:r>
            <a:endParaRPr lang="en-US" dirty="0"/>
          </a:p>
          <a:p>
            <a:r>
              <a:rPr lang="en-US" dirty="0"/>
              <a:t>Mr. </a:t>
            </a:r>
            <a:r>
              <a:rPr lang="en-US" dirty="0" err="1"/>
              <a:t>Depaco</a:t>
            </a:r>
            <a:r>
              <a:rPr lang="en-US" dirty="0"/>
              <a:t>  (Calculus 12)  </a:t>
            </a:r>
            <a:r>
              <a:rPr lang="en-US" dirty="0">
                <a:hlinkClick r:id="rId6"/>
              </a:rPr>
              <a:t>greg.depaco@burnabyschools.ca</a:t>
            </a:r>
            <a:endParaRPr lang="en-US" dirty="0"/>
          </a:p>
          <a:p>
            <a:r>
              <a:rPr lang="en-US" dirty="0"/>
              <a:t>Mr. Cheong  (Math 8)        </a:t>
            </a:r>
            <a:r>
              <a:rPr lang="en-US" dirty="0">
                <a:hlinkClick r:id="rId7"/>
              </a:rPr>
              <a:t>chester.cheong@burnabyschools.ca</a:t>
            </a:r>
            <a:endParaRPr lang="en-US" dirty="0"/>
          </a:p>
          <a:p>
            <a:r>
              <a:rPr lang="en-US" dirty="0"/>
              <a:t>Mr. Cheng (Math 9)           </a:t>
            </a:r>
            <a:r>
              <a:rPr lang="en-US" dirty="0">
                <a:hlinkClick r:id="rId8"/>
              </a:rPr>
              <a:t>nick.cheng@burnabyschools.ca</a:t>
            </a:r>
            <a:endParaRPr lang="en-US" dirty="0"/>
          </a:p>
          <a:p>
            <a:r>
              <a:rPr lang="en-US" dirty="0"/>
              <a:t>Ms. DeSantis (Math 9)       </a:t>
            </a:r>
            <a:r>
              <a:rPr lang="en-US" dirty="0">
                <a:hlinkClick r:id="rId9"/>
              </a:rPr>
              <a:t>briana.desantis@burnabyschools.ca</a:t>
            </a:r>
            <a:endParaRPr lang="en-US" dirty="0"/>
          </a:p>
          <a:p>
            <a:r>
              <a:rPr lang="en-US" dirty="0"/>
              <a:t>Ms. Kaur </a:t>
            </a:r>
          </a:p>
          <a:p>
            <a:r>
              <a:rPr lang="en-US" dirty="0"/>
              <a:t>Mr. Hartman</a:t>
            </a:r>
          </a:p>
          <a:p>
            <a:r>
              <a:rPr lang="en-US" dirty="0"/>
              <a:t>Mr. Chin (Principal)   </a:t>
            </a:r>
            <a:r>
              <a:rPr lang="en-US" dirty="0">
                <a:hlinkClick r:id="rId10"/>
              </a:rPr>
              <a:t>andy.chin@burnabyschools.ca</a:t>
            </a:r>
            <a:endParaRPr lang="en-US" dirty="0"/>
          </a:p>
          <a:p>
            <a:r>
              <a:rPr lang="en-US" dirty="0"/>
              <a:t>Ms. </a:t>
            </a:r>
            <a:r>
              <a:rPr lang="en-US" dirty="0" err="1"/>
              <a:t>Vancic</a:t>
            </a:r>
            <a:r>
              <a:rPr lang="en-US" dirty="0"/>
              <a:t> (DH Counsellor)   </a:t>
            </a:r>
            <a:r>
              <a:rPr lang="en-US" dirty="0">
                <a:hlinkClick r:id="rId11"/>
              </a:rPr>
              <a:t>olga.vancic@burnabyschools.ca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7575-593E-18A1-9FB7-90044C85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828" y="211695"/>
            <a:ext cx="11083258" cy="671293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/>
              <a:t>Math Honors COURSES at </a:t>
            </a:r>
            <a:r>
              <a:rPr lang="en-US" sz="3500" b="1" dirty="0" err="1"/>
              <a:t>Moscrop</a:t>
            </a:r>
            <a:r>
              <a:rPr lang="en-US" sz="3500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EFD1C-BFD8-CD19-8E76-DF1F977322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35264" y="1119029"/>
            <a:ext cx="4411287" cy="559676"/>
          </a:xfrm>
          <a:ln w="4762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300" b="1" dirty="0"/>
              <a:t>Math 8 Honors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9F0E95-BD8A-64D2-EDB4-DCFAE6740252}"/>
              </a:ext>
            </a:extLst>
          </p:cNvPr>
          <p:cNvSpPr txBox="1">
            <a:spLocks/>
          </p:cNvSpPr>
          <p:nvPr/>
        </p:nvSpPr>
        <p:spPr>
          <a:xfrm>
            <a:off x="3835263" y="2321284"/>
            <a:ext cx="4411287" cy="559676"/>
          </a:xfrm>
          <a:prstGeom prst="rect">
            <a:avLst/>
          </a:prstGeom>
          <a:ln w="47625">
            <a:solidFill>
              <a:srgbClr val="FF0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300" b="1" dirty="0"/>
              <a:t>Math 9 Honors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43493D9-6FD8-3758-AFC1-81A2E572F3AC}"/>
              </a:ext>
            </a:extLst>
          </p:cNvPr>
          <p:cNvSpPr txBox="1">
            <a:spLocks/>
          </p:cNvSpPr>
          <p:nvPr/>
        </p:nvSpPr>
        <p:spPr>
          <a:xfrm>
            <a:off x="3222598" y="3492335"/>
            <a:ext cx="5636615" cy="559676"/>
          </a:xfrm>
          <a:prstGeom prst="rect">
            <a:avLst/>
          </a:prstGeom>
          <a:ln w="47625">
            <a:solidFill>
              <a:srgbClr val="FF0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300" b="1" dirty="0"/>
              <a:t>Math 10/11 Honors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527E776-180D-68AC-7ED0-EC92A0D5C834}"/>
              </a:ext>
            </a:extLst>
          </p:cNvPr>
          <p:cNvSpPr txBox="1">
            <a:spLocks/>
          </p:cNvSpPr>
          <p:nvPr/>
        </p:nvSpPr>
        <p:spPr>
          <a:xfrm>
            <a:off x="1303286" y="4588851"/>
            <a:ext cx="4412502" cy="559676"/>
          </a:xfrm>
          <a:prstGeom prst="rect">
            <a:avLst/>
          </a:prstGeom>
          <a:ln w="47625">
            <a:solidFill>
              <a:srgbClr val="FF0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300" b="1" dirty="0"/>
              <a:t>Math 12 Honors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8850FBA-88BD-D2F9-056A-01EDB5D5DD8E}"/>
              </a:ext>
            </a:extLst>
          </p:cNvPr>
          <p:cNvSpPr txBox="1">
            <a:spLocks/>
          </p:cNvSpPr>
          <p:nvPr/>
        </p:nvSpPr>
        <p:spPr>
          <a:xfrm>
            <a:off x="1303286" y="5779411"/>
            <a:ext cx="4386006" cy="559676"/>
          </a:xfrm>
          <a:prstGeom prst="rect">
            <a:avLst/>
          </a:prstGeom>
          <a:ln w="47625">
            <a:solidFill>
              <a:srgbClr val="FF0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300" b="1" dirty="0"/>
              <a:t>AP Calculus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D1C28D1-9254-A956-3CCF-BE94D19F3A9D}"/>
              </a:ext>
            </a:extLst>
          </p:cNvPr>
          <p:cNvSpPr txBox="1">
            <a:spLocks/>
          </p:cNvSpPr>
          <p:nvPr/>
        </p:nvSpPr>
        <p:spPr>
          <a:xfrm>
            <a:off x="6878959" y="4739196"/>
            <a:ext cx="3960508" cy="559676"/>
          </a:xfrm>
          <a:prstGeom prst="rect">
            <a:avLst/>
          </a:prstGeom>
          <a:ln w="47625">
            <a:solidFill>
              <a:srgbClr val="FF0000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sz="3300" b="1" dirty="0"/>
              <a:t>AP Statistics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95815C2-C778-D0D6-36B3-8EF8B3389FC3}"/>
              </a:ext>
            </a:extLst>
          </p:cNvPr>
          <p:cNvSpPr/>
          <p:nvPr/>
        </p:nvSpPr>
        <p:spPr>
          <a:xfrm>
            <a:off x="5715788" y="1779317"/>
            <a:ext cx="730281" cy="472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51E34DAD-7E93-EF11-CA76-D7CFC69F55E4}"/>
              </a:ext>
            </a:extLst>
          </p:cNvPr>
          <p:cNvSpPr/>
          <p:nvPr/>
        </p:nvSpPr>
        <p:spPr>
          <a:xfrm>
            <a:off x="5715787" y="2950389"/>
            <a:ext cx="730281" cy="472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377738-0070-BA89-EC72-E0D28408D7A5}"/>
              </a:ext>
            </a:extLst>
          </p:cNvPr>
          <p:cNvCxnSpPr>
            <a:cxnSpLocks/>
          </p:cNvCxnSpPr>
          <p:nvPr/>
        </p:nvCxnSpPr>
        <p:spPr>
          <a:xfrm flipH="1">
            <a:off x="4189004" y="4121440"/>
            <a:ext cx="1526783" cy="357942"/>
          </a:xfrm>
          <a:prstGeom prst="straightConnector1">
            <a:avLst/>
          </a:prstGeom>
          <a:ln w="190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3F8DA9-8F89-F7DD-0CEA-5E09E36170B6}"/>
              </a:ext>
            </a:extLst>
          </p:cNvPr>
          <p:cNvCxnSpPr>
            <a:cxnSpLocks/>
          </p:cNvCxnSpPr>
          <p:nvPr/>
        </p:nvCxnSpPr>
        <p:spPr>
          <a:xfrm>
            <a:off x="6446068" y="4176136"/>
            <a:ext cx="1239518" cy="412715"/>
          </a:xfrm>
          <a:prstGeom prst="straightConnector1">
            <a:avLst/>
          </a:prstGeom>
          <a:ln w="190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Down 15">
            <a:extLst>
              <a:ext uri="{FF2B5EF4-FFF2-40B4-BE49-F238E27FC236}">
                <a16:creationId xmlns:a16="http://schemas.microsoft.com/office/drawing/2014/main" id="{D8B5AB0A-4C0A-CE6C-3AE7-CE0EE193A402}"/>
              </a:ext>
            </a:extLst>
          </p:cNvPr>
          <p:cNvSpPr/>
          <p:nvPr/>
        </p:nvSpPr>
        <p:spPr>
          <a:xfrm>
            <a:off x="3104982" y="5223935"/>
            <a:ext cx="730281" cy="472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1ED69-29F2-738D-A94A-F983AEC6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87" y="274638"/>
            <a:ext cx="10103413" cy="7439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Additional Courses for 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B4D23-282C-2746-F707-F38D690837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73930" y="1206660"/>
            <a:ext cx="11428072" cy="4873752"/>
          </a:xfrm>
        </p:spPr>
        <p:txBody>
          <a:bodyPr>
            <a:noAutofit/>
          </a:bodyPr>
          <a:lstStyle/>
          <a:p>
            <a:r>
              <a:rPr lang="en-US" sz="3300" dirty="0"/>
              <a:t>JUNIOR COURSES:   (LUNCH)</a:t>
            </a:r>
          </a:p>
          <a:p>
            <a:r>
              <a:rPr lang="en-US" sz="3300" dirty="0"/>
              <a:t>Math Challengers Workshops for Grade 8 (Tuesdays)</a:t>
            </a:r>
          </a:p>
          <a:p>
            <a:r>
              <a:rPr lang="en-US" sz="3300" dirty="0"/>
              <a:t>Math Challengers Workshops for Grade 9 (Wednesdays)</a:t>
            </a:r>
          </a:p>
          <a:p>
            <a:pPr marL="0" indent="0">
              <a:buNone/>
            </a:pP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SENIOR C OURSES: (AFTERSCHOOL - Thursday)</a:t>
            </a:r>
          </a:p>
          <a:p>
            <a:r>
              <a:rPr lang="en-US" sz="3300" dirty="0"/>
              <a:t>Advanced Algebra 12</a:t>
            </a:r>
          </a:p>
          <a:p>
            <a:r>
              <a:rPr lang="en-US" sz="3300" dirty="0"/>
              <a:t>Advanced Number Theory 12</a:t>
            </a:r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66908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AB367-8DDE-19D6-5C9B-CAF44199C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12986"/>
            <a:ext cx="9956800" cy="937936"/>
          </a:xfrm>
        </p:spPr>
        <p:txBody>
          <a:bodyPr>
            <a:normAutofit/>
          </a:bodyPr>
          <a:lstStyle/>
          <a:p>
            <a:r>
              <a:rPr lang="en-US" sz="4500" dirty="0"/>
              <a:t>What is Our Goal?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AAD57-9DAF-37BF-72B6-DFEF8D6687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751" y="914402"/>
            <a:ext cx="11784497" cy="1639957"/>
          </a:xfrm>
        </p:spPr>
        <p:txBody>
          <a:bodyPr>
            <a:normAutofit/>
          </a:bodyPr>
          <a:lstStyle/>
          <a:p>
            <a:r>
              <a:rPr lang="en-US" sz="3300" i="1" dirty="0"/>
              <a:t>We aim to build a thriving math community where students grow together and see math as something exciting, inspiring, and worth pursuing.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32A18D1-D732-B62C-72A0-10C435DD3609}"/>
              </a:ext>
            </a:extLst>
          </p:cNvPr>
          <p:cNvSpPr txBox="1">
            <a:spLocks/>
          </p:cNvSpPr>
          <p:nvPr/>
        </p:nvSpPr>
        <p:spPr>
          <a:xfrm>
            <a:off x="117612" y="2826027"/>
            <a:ext cx="11784497" cy="3843129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/>
              <a:t>“Community”  -  students learn math together, Large,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“Culture” -  Math is </a:t>
            </a:r>
            <a:r>
              <a:rPr lang="en-US" sz="3300" b="1" dirty="0"/>
              <a:t>cool</a:t>
            </a:r>
            <a:r>
              <a:rPr lang="en-US" sz="3300" dirty="0"/>
              <a:t>, Students </a:t>
            </a:r>
            <a:r>
              <a:rPr lang="en-US" sz="3300" b="1" dirty="0"/>
              <a:t>LOVE</a:t>
            </a:r>
            <a:r>
              <a:rPr lang="en-US" sz="3300" dirty="0"/>
              <a:t> math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 Classes are  </a:t>
            </a:r>
            <a:r>
              <a:rPr lang="en-US" sz="3300" b="1" dirty="0"/>
              <a:t>E</a:t>
            </a:r>
            <a:r>
              <a:rPr lang="en-US" sz="3300" dirty="0"/>
              <a:t>ngaging, </a:t>
            </a:r>
            <a:r>
              <a:rPr lang="en-US" sz="3300" b="1" dirty="0"/>
              <a:t>M</a:t>
            </a:r>
            <a:r>
              <a:rPr lang="en-US" sz="3300" dirty="0"/>
              <a:t>eaningful, and </a:t>
            </a:r>
            <a:r>
              <a:rPr lang="en-US" sz="3300" b="1" dirty="0"/>
              <a:t>I</a:t>
            </a:r>
            <a:r>
              <a:rPr lang="en-US" sz="3300" dirty="0"/>
              <a:t>nspiring.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 HELP our students LOVE math and also become very </a:t>
            </a:r>
            <a:br>
              <a:rPr lang="en-US" sz="3300" dirty="0"/>
            </a:br>
            <a:r>
              <a:rPr lang="en-US" sz="3300" dirty="0"/>
              <a:t> GOOD in Math</a:t>
            </a:r>
          </a:p>
        </p:txBody>
      </p:sp>
    </p:spTree>
    <p:extLst>
      <p:ext uri="{BB962C8B-B14F-4D97-AF65-F5344CB8AC3E}">
        <p14:creationId xmlns:p14="http://schemas.microsoft.com/office/powerpoint/2010/main" val="364941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A76F-F6E4-6246-4B88-02AC82E8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30" y="85794"/>
            <a:ext cx="10228470" cy="848484"/>
          </a:xfrm>
        </p:spPr>
        <p:txBody>
          <a:bodyPr>
            <a:normAutofit/>
          </a:bodyPr>
          <a:lstStyle/>
          <a:p>
            <a:r>
              <a:rPr lang="en-US" sz="4500" b="1"/>
              <a:t>What is Our Philosophy? </a:t>
            </a:r>
            <a:endParaRPr lang="en-US" sz="45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41EC7-3ADD-911B-2D59-B0E0107AC0D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391" y="934279"/>
            <a:ext cx="11993217" cy="1928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300" i="1" dirty="0"/>
              <a:t>We DON”T make things easy—we wants students to grow. Our program meets students where they’re at, then challenges and supports them to rise higher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3956F0-452E-17A5-BAEF-70B1C41CBC16}"/>
              </a:ext>
            </a:extLst>
          </p:cNvPr>
          <p:cNvSpPr txBox="1">
            <a:spLocks/>
          </p:cNvSpPr>
          <p:nvPr/>
        </p:nvSpPr>
        <p:spPr>
          <a:xfrm>
            <a:off x="308111" y="2647123"/>
            <a:ext cx="11784497" cy="412508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/>
              <a:t>Students are </a:t>
            </a:r>
            <a:r>
              <a:rPr lang="en-US" sz="3300" b="1" dirty="0"/>
              <a:t>challenged</a:t>
            </a:r>
            <a:r>
              <a:rPr lang="en-US" sz="3300" dirty="0"/>
              <a:t> based on their ability &amp; readiness.</a:t>
            </a:r>
          </a:p>
          <a:p>
            <a:r>
              <a:rPr lang="en-US" sz="3300" dirty="0"/>
              <a:t>Heavy emphasis on </a:t>
            </a:r>
            <a:r>
              <a:rPr lang="en-US" sz="3300" b="1" dirty="0"/>
              <a:t>problem solving</a:t>
            </a:r>
            <a:br>
              <a:rPr lang="en-US" sz="3300" b="1" dirty="0"/>
            </a:br>
            <a:endParaRPr lang="en-US" sz="3300" b="1" dirty="0"/>
          </a:p>
          <a:p>
            <a:r>
              <a:rPr lang="en-US" sz="3300" dirty="0"/>
              <a:t>Build thinkers and not rule-followers/procedures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Students are taught to take </a:t>
            </a:r>
            <a:r>
              <a:rPr lang="en-US" sz="3300" b="1" dirty="0"/>
              <a:t>initiative</a:t>
            </a:r>
            <a:r>
              <a:rPr lang="en-US" sz="3300" dirty="0"/>
              <a:t> in their learning.</a:t>
            </a:r>
          </a:p>
        </p:txBody>
      </p:sp>
    </p:spTree>
    <p:extLst>
      <p:ext uri="{BB962C8B-B14F-4D97-AF65-F5344CB8AC3E}">
        <p14:creationId xmlns:p14="http://schemas.microsoft.com/office/powerpoint/2010/main" val="203454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2C240-732D-ABED-50C8-E93C11F11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13" y="105673"/>
            <a:ext cx="11956774" cy="908119"/>
          </a:xfrm>
        </p:spPr>
        <p:txBody>
          <a:bodyPr>
            <a:noAutofit/>
          </a:bodyPr>
          <a:lstStyle/>
          <a:p>
            <a:r>
              <a:rPr lang="en-US" sz="4500" b="1" dirty="0"/>
              <a:t>What DOES OUR Program Look Like?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F896-92F0-D691-938A-424DB0A80A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8539" y="1013792"/>
            <a:ext cx="11748052" cy="1550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i="1" dirty="0"/>
              <a:t>Our students thrive. They engage, collaborate, challenge themselves, and reach remarkable heights in mathematics—</a:t>
            </a:r>
            <a:r>
              <a:rPr lang="en-US" sz="3000" b="1" i="1" dirty="0"/>
              <a:t>together</a:t>
            </a:r>
            <a:r>
              <a:rPr lang="en-US" sz="3000" i="1" dirty="0"/>
              <a:t>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45FF03-E473-A8DD-94FD-4E94203AB301}"/>
              </a:ext>
            </a:extLst>
          </p:cNvPr>
          <p:cNvSpPr txBox="1">
            <a:spLocks/>
          </p:cNvSpPr>
          <p:nvPr/>
        </p:nvSpPr>
        <p:spPr>
          <a:xfrm>
            <a:off x="308111" y="2647123"/>
            <a:ext cx="11784497" cy="412508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/>
              <a:t>Provincial &amp; National Results in Math Competitions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High Participation Rate (Over 10%)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Students Succeed at a High Level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Thriving Math Culture Afterschool</a:t>
            </a:r>
          </a:p>
        </p:txBody>
      </p:sp>
    </p:spTree>
    <p:extLst>
      <p:ext uri="{BB962C8B-B14F-4D97-AF65-F5344CB8AC3E}">
        <p14:creationId xmlns:p14="http://schemas.microsoft.com/office/powerpoint/2010/main" val="35906058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ISPRING_SCORM_PASSING_SCORE" val="100.0000000000"/>
  <p:tag name="GENSWF_OUTPUT_FILE_NAME" val="m8pch92"/>
  <p:tag name="ISPRING_RESOURCE_PATHS_HASH_2" val="fdcba45fd829ac24d58c3eb693d1b4a7d1be366"/>
  <p:tag name="ISPRING_ULTRA_SCORM_COURSE_ID" val="E32EA481-699B-4808-9247-B1CEAA2136E0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8P"/>
  <p:tag name="ISPRING_PRESENTATION_TITLE" val="Section 9.2 Volume of a Prism"/>
  <p:tag name="ISPRING_RESOURCE_PATHS_HASH_PRESENTER" val="cdc22470a2bc78871caef268515bb9631efed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6515</TotalTime>
  <Words>1051</Words>
  <Application>Microsoft Office PowerPoint</Application>
  <PresentationFormat>Widescreen</PresentationFormat>
  <Paragraphs>120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Schoolbook</vt:lpstr>
      <vt:lpstr>Wingdings</vt:lpstr>
      <vt:lpstr>Wingdings 2</vt:lpstr>
      <vt:lpstr>Oriel</vt:lpstr>
      <vt:lpstr>Parent Workshop  ALL THE THINGS YOU NEED TO KNOW ABOUT Moscrop Math Honors!!!   (Grade 7 Entrance Exam)</vt:lpstr>
      <vt:lpstr>Entrance Exam Information</vt:lpstr>
      <vt:lpstr>What is Presentation ABOUT? </vt:lpstr>
      <vt:lpstr>Math Department At Moscrop</vt:lpstr>
      <vt:lpstr>Math Honors COURSES at Moscrop:</vt:lpstr>
      <vt:lpstr>Additional Courses for Math</vt:lpstr>
      <vt:lpstr>What is Our Goal? </vt:lpstr>
      <vt:lpstr>What is Our Philosophy? </vt:lpstr>
      <vt:lpstr>What DOES OUR Program Look Like?  </vt:lpstr>
      <vt:lpstr>PowerPoint Presentation</vt:lpstr>
      <vt:lpstr>PowerPoint Presentation</vt:lpstr>
      <vt:lpstr>Q: What to DO if your Child is Accepted? </vt:lpstr>
      <vt:lpstr>Q: What to Do if Your Child is NOT accepted? </vt:lpstr>
      <vt:lpstr>Names of PEER TUTORS:</vt:lpstr>
      <vt:lpstr>PowerPoint Presentation</vt:lpstr>
      <vt:lpstr>Q and A with STUDENT and Alumni’s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9.2 Volume of a Prism</dc:title>
  <dc:creator>Danny Young</dc:creator>
  <cp:lastModifiedBy>Danny Young</cp:lastModifiedBy>
  <cp:revision>174</cp:revision>
  <dcterms:created xsi:type="dcterms:W3CDTF">2013-04-02T17:52:03Z</dcterms:created>
  <dcterms:modified xsi:type="dcterms:W3CDTF">2025-04-16T04:52:42Z</dcterms:modified>
</cp:coreProperties>
</file>